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6" r:id="rId2"/>
    <p:sldId id="256" r:id="rId3"/>
    <p:sldId id="257" r:id="rId4"/>
    <p:sldId id="258" r:id="rId5"/>
    <p:sldId id="270" r:id="rId6"/>
    <p:sldId id="269" r:id="rId7"/>
    <p:sldId id="271" r:id="rId8"/>
    <p:sldId id="260" r:id="rId9"/>
    <p:sldId id="261" r:id="rId10"/>
    <p:sldId id="262" r:id="rId11"/>
    <p:sldId id="263" r:id="rId12"/>
    <p:sldId id="267" r:id="rId13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 autoAdjust="0"/>
    <p:restoredTop sz="94567" autoAdjust="0"/>
  </p:normalViewPr>
  <p:slideViewPr>
    <p:cSldViewPr>
      <p:cViewPr>
        <p:scale>
          <a:sx n="74" d="100"/>
          <a:sy n="74" d="100"/>
        </p:scale>
        <p:origin x="1176" y="4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701031-8DC8-4EB4-9C86-0C38B0B573CD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77F8A4-1919-4164-B1F0-B8C2473389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391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77F8A4-1919-4164-B1F0-B8C24733899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0460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77F8A4-1919-4164-B1F0-B8C24733899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70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mse-eng.marmara.edu.tr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11" Type="http://schemas.openxmlformats.org/officeDocument/2006/relationships/image" Target="../media/image29.jpeg"/><Relationship Id="rId5" Type="http://schemas.openxmlformats.org/officeDocument/2006/relationships/image" Target="../media/image23.jpeg"/><Relationship Id="rId10" Type="http://schemas.openxmlformats.org/officeDocument/2006/relationships/image" Target="../media/image28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718402" y="7901476"/>
            <a:ext cx="10572023" cy="796319"/>
            <a:chOff x="0" y="0"/>
            <a:chExt cx="3132451" cy="2359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32451" cy="235946"/>
            </a:xfrm>
            <a:custGeom>
              <a:avLst/>
              <a:gdLst/>
              <a:ahLst/>
              <a:cxnLst/>
              <a:rect l="l" t="t" r="r" b="b"/>
              <a:pathLst>
                <a:path w="3132451" h="235946">
                  <a:moveTo>
                    <a:pt x="0" y="0"/>
                  </a:moveTo>
                  <a:lnTo>
                    <a:pt x="3132451" y="0"/>
                  </a:lnTo>
                  <a:lnTo>
                    <a:pt x="3132451" y="235946"/>
                  </a:lnTo>
                  <a:lnTo>
                    <a:pt x="0" y="235946"/>
                  </a:lnTo>
                  <a:close/>
                </a:path>
              </a:pathLst>
            </a:custGeom>
            <a:solidFill>
              <a:srgbClr val="1B294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132451" cy="274046"/>
            </a:xfrm>
            <a:prstGeom prst="rect">
              <a:avLst/>
            </a:prstGeom>
          </p:spPr>
          <p:txBody>
            <a:bodyPr lIns="45156" tIns="45156" rIns="45156" bIns="45156" rtlCol="0" anchor="ctr"/>
            <a:lstStyle/>
            <a:p>
              <a:pPr algn="ctr">
                <a:lnSpc>
                  <a:spcPts val="2738"/>
                </a:lnSpc>
              </a:pPr>
              <a:endParaRPr sz="1600"/>
            </a:p>
          </p:txBody>
        </p:sp>
      </p:grpSp>
      <p:sp>
        <p:nvSpPr>
          <p:cNvPr id="5" name="Freeform 5"/>
          <p:cNvSpPr/>
          <p:nvPr/>
        </p:nvSpPr>
        <p:spPr>
          <a:xfrm>
            <a:off x="-144372" y="6432351"/>
            <a:ext cx="5862774" cy="3187217"/>
          </a:xfrm>
          <a:custGeom>
            <a:avLst/>
            <a:gdLst/>
            <a:ahLst/>
            <a:cxnLst/>
            <a:rect l="l" t="t" r="r" b="b"/>
            <a:pathLst>
              <a:path w="6595621" h="3585619">
                <a:moveTo>
                  <a:pt x="0" y="0"/>
                </a:moveTo>
                <a:lnTo>
                  <a:pt x="6595621" y="0"/>
                </a:lnTo>
                <a:lnTo>
                  <a:pt x="6595621" y="3585620"/>
                </a:lnTo>
                <a:lnTo>
                  <a:pt x="0" y="35856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5" name="Group 15"/>
          <p:cNvGrpSpPr/>
          <p:nvPr/>
        </p:nvGrpSpPr>
        <p:grpSpPr>
          <a:xfrm>
            <a:off x="10510084" y="2390503"/>
            <a:ext cx="5088774" cy="5054709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30617" y="30617"/>
              <a:ext cx="751565" cy="751565"/>
            </a:xfrm>
            <a:custGeom>
              <a:avLst/>
              <a:gdLst/>
              <a:ahLst/>
              <a:cxnLst/>
              <a:rect l="l" t="t" r="r" b="b"/>
              <a:pathLst>
                <a:path w="751565" h="751565">
                  <a:moveTo>
                    <a:pt x="428050" y="21650"/>
                  </a:moveTo>
                  <a:lnTo>
                    <a:pt x="729916" y="323516"/>
                  </a:lnTo>
                  <a:cubicBezTo>
                    <a:pt x="758782" y="352382"/>
                    <a:pt x="758782" y="399184"/>
                    <a:pt x="729916" y="428050"/>
                  </a:cubicBezTo>
                  <a:lnTo>
                    <a:pt x="428050" y="729916"/>
                  </a:lnTo>
                  <a:cubicBezTo>
                    <a:pt x="399184" y="758782"/>
                    <a:pt x="352382" y="758782"/>
                    <a:pt x="323516" y="729916"/>
                  </a:cubicBezTo>
                  <a:lnTo>
                    <a:pt x="21650" y="428050"/>
                  </a:lnTo>
                  <a:cubicBezTo>
                    <a:pt x="-7216" y="399184"/>
                    <a:pt x="-7216" y="352382"/>
                    <a:pt x="21650" y="323516"/>
                  </a:cubicBezTo>
                  <a:lnTo>
                    <a:pt x="323516" y="21650"/>
                  </a:lnTo>
                  <a:cubicBezTo>
                    <a:pt x="352382" y="-7216"/>
                    <a:pt x="399184" y="-7216"/>
                    <a:pt x="428050" y="21650"/>
                  </a:cubicBezTo>
                  <a:close/>
                </a:path>
              </a:pathLst>
            </a:custGeom>
            <a:blipFill>
              <a:blip r:embed="rId3"/>
              <a:stretch>
                <a:fillRect l="-4073" t="-4073" r="-4073" b="-407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3462000" y="5624643"/>
            <a:ext cx="3139268" cy="3139268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30872" y="30872"/>
              <a:ext cx="751055" cy="751055"/>
            </a:xfrm>
            <a:custGeom>
              <a:avLst/>
              <a:gdLst/>
              <a:ahLst/>
              <a:cxnLst/>
              <a:rect l="l" t="t" r="r" b="b"/>
              <a:pathLst>
                <a:path w="751055" h="751055">
                  <a:moveTo>
                    <a:pt x="428231" y="21831"/>
                  </a:moveTo>
                  <a:lnTo>
                    <a:pt x="729225" y="322825"/>
                  </a:lnTo>
                  <a:cubicBezTo>
                    <a:pt x="758332" y="351932"/>
                    <a:pt x="758332" y="399124"/>
                    <a:pt x="729225" y="428231"/>
                  </a:cubicBezTo>
                  <a:lnTo>
                    <a:pt x="428231" y="729225"/>
                  </a:lnTo>
                  <a:cubicBezTo>
                    <a:pt x="399124" y="758332"/>
                    <a:pt x="351932" y="758332"/>
                    <a:pt x="322825" y="729225"/>
                  </a:cubicBezTo>
                  <a:lnTo>
                    <a:pt x="21831" y="428231"/>
                  </a:lnTo>
                  <a:cubicBezTo>
                    <a:pt x="-7276" y="399124"/>
                    <a:pt x="-7276" y="351932"/>
                    <a:pt x="21831" y="322825"/>
                  </a:cubicBezTo>
                  <a:lnTo>
                    <a:pt x="322825" y="21831"/>
                  </a:lnTo>
                  <a:cubicBezTo>
                    <a:pt x="351932" y="-7276"/>
                    <a:pt x="399124" y="-7276"/>
                    <a:pt x="428231" y="21831"/>
                  </a:cubicBezTo>
                  <a:close/>
                </a:path>
              </a:pathLst>
            </a:custGeom>
            <a:blipFill>
              <a:blip r:embed="rId4"/>
              <a:stretch>
                <a:fillRect l="-4110" t="-4110" r="-4110" b="-411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" name="Freeform 21"/>
          <p:cNvSpPr/>
          <p:nvPr/>
        </p:nvSpPr>
        <p:spPr>
          <a:xfrm>
            <a:off x="11182797" y="5612661"/>
            <a:ext cx="741726" cy="513814"/>
          </a:xfrm>
          <a:custGeom>
            <a:avLst/>
            <a:gdLst/>
            <a:ahLst/>
            <a:cxnLst/>
            <a:rect l="l" t="t" r="r" b="b"/>
            <a:pathLst>
              <a:path w="834442" h="578041">
                <a:moveTo>
                  <a:pt x="0" y="0"/>
                </a:moveTo>
                <a:lnTo>
                  <a:pt x="834442" y="0"/>
                </a:lnTo>
                <a:lnTo>
                  <a:pt x="834442" y="578041"/>
                </a:lnTo>
                <a:lnTo>
                  <a:pt x="0" y="5780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1004916" y="3617832"/>
            <a:ext cx="9180484" cy="21089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4800" b="1" dirty="0">
                <a:solidFill>
                  <a:srgbClr val="1B294A"/>
                </a:solidFill>
                <a:latin typeface="Helvetica" pitchFamily="2" charset="0"/>
                <a:ea typeface="Open Sans Bold"/>
                <a:cs typeface="Open Sans Bold"/>
                <a:sym typeface="Open Sans Bold"/>
              </a:rPr>
              <a:t>METALÜRJİ VE MALZEME MÜHENDİSLİĞİ BÖLÜMÜ</a:t>
            </a:r>
            <a:endParaRPr lang="en-US" sz="4800" b="1" dirty="0">
              <a:solidFill>
                <a:srgbClr val="1B294A"/>
              </a:solidFill>
              <a:latin typeface="Helvetica" pitchFamily="2" charset="0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5186B2E5-68FB-DC91-8952-F99EF4627B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9562" y="413137"/>
            <a:ext cx="5994400" cy="18669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F3A5089-47BE-BE7C-989C-8725BE5470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56600" y="413137"/>
            <a:ext cx="7519838" cy="195911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981" y="24442"/>
            <a:ext cx="16256000" cy="866160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13927"/>
            <a:ext cx="16256000" cy="871614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-225345" y="4540158"/>
            <a:ext cx="8229598" cy="4279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08"/>
              </a:lnSpc>
            </a:pPr>
            <a:r>
              <a:rPr lang="en-US" sz="2800" b="1" spc="240" dirty="0">
                <a:solidFill>
                  <a:schemeClr val="tx2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WEB SİTESİ: </a:t>
            </a:r>
            <a:r>
              <a:rPr lang="en-US" sz="2800" spc="240" dirty="0">
                <a:solidFill>
                  <a:schemeClr val="tx2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  <a:hlinkClick r:id="rId2" tooltip="https://mse-eng.marmara.edu.tr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mse-eng.marmara.edu.tr/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3860800" y="2305829"/>
            <a:ext cx="9763632" cy="1168927"/>
            <a:chOff x="-4328343" y="2160656"/>
            <a:chExt cx="14645447" cy="2265179"/>
          </a:xfrm>
        </p:grpSpPr>
        <p:sp>
          <p:nvSpPr>
            <p:cNvPr id="10" name="TextBox 10"/>
            <p:cNvSpPr txBox="1"/>
            <p:nvPr/>
          </p:nvSpPr>
          <p:spPr>
            <a:xfrm>
              <a:off x="0" y="2160656"/>
              <a:ext cx="10103498" cy="14373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9397"/>
                </a:lnSpc>
              </a:pPr>
              <a:endParaRPr sz="160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-4328343" y="2647888"/>
              <a:ext cx="14645447" cy="177794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4400" b="1" spc="421" dirty="0">
                  <a:solidFill>
                    <a:srgbClr val="002060"/>
                  </a:solidFill>
                  <a:latin typeface="Helvetica" pitchFamily="2" charset="0"/>
                  <a:ea typeface="Arial Bold"/>
                  <a:cs typeface="Arial Bold"/>
                  <a:sym typeface="Arial Bold"/>
                </a:rPr>
                <a:t>BÖLÜM İLETİŞİM BİLGİLERİ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534058" y="5523671"/>
            <a:ext cx="6735663" cy="4103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04"/>
              </a:lnSpc>
              <a:spcBef>
                <a:spcPct val="0"/>
              </a:spcBef>
            </a:pP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E-POSTA: 	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mseinfo@marmara.edu.tr</a:t>
            </a:r>
            <a:endParaRPr lang="en-US" sz="2800" dirty="0">
              <a:solidFill>
                <a:schemeClr val="tx2">
                  <a:lumMod val="7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8557732" y="4264944"/>
            <a:ext cx="6896470" cy="30985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tr-TR" sz="2800" b="1" noProof="0" dirty="0">
                <a:solidFill>
                  <a:srgbClr val="002060"/>
                </a:solidFill>
                <a:latin typeface="Helvetica" pitchFamily="2" charset="0"/>
                <a:ea typeface="Arial"/>
                <a:cs typeface="Arial"/>
                <a:sym typeface="Arial"/>
              </a:rPr>
              <a:t>Adres:</a:t>
            </a:r>
          </a:p>
          <a:p>
            <a:pPr algn="ctr">
              <a:lnSpc>
                <a:spcPts val="3982"/>
              </a:lnSpc>
              <a:spcBef>
                <a:spcPct val="0"/>
              </a:spcBef>
            </a:pPr>
            <a:r>
              <a:rPr lang="tr-TR" sz="2800" noProof="0" dirty="0">
                <a:solidFill>
                  <a:srgbClr val="002060"/>
                </a:solidFill>
                <a:latin typeface="Helvetica" pitchFamily="2" charset="0"/>
                <a:ea typeface="Arial"/>
                <a:cs typeface="Arial"/>
                <a:sym typeface="Arial"/>
              </a:rPr>
              <a:t>Mühendislik Fakültesi, Metalürji ve Malzeme Müh. Bölümü,</a:t>
            </a:r>
          </a:p>
          <a:p>
            <a:pPr algn="ctr">
              <a:lnSpc>
                <a:spcPts val="3982"/>
              </a:lnSpc>
              <a:spcBef>
                <a:spcPct val="0"/>
              </a:spcBef>
            </a:pPr>
            <a:r>
              <a:rPr lang="tr-TR" sz="2800" noProof="0" dirty="0">
                <a:solidFill>
                  <a:srgbClr val="002060"/>
                </a:solidFill>
                <a:latin typeface="Helvetica" pitchFamily="2" charset="0"/>
                <a:ea typeface="Arial"/>
                <a:cs typeface="Arial"/>
                <a:sym typeface="Arial"/>
              </a:rPr>
              <a:t>Recep Tayyip Erdoğan Külliyesi Maltepe Yerleşkesi, M3 Binası İdealtepe Yolu No:15, Aydınevler Mah., 34854, Maltepe -İstanbul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44133" y="6626673"/>
            <a:ext cx="4865258" cy="3222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57"/>
              </a:lnSpc>
              <a:spcBef>
                <a:spcPct val="0"/>
              </a:spcBef>
            </a:pP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TELEFON: 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0 (216) 777 36 91</a:t>
            </a:r>
          </a:p>
        </p:txBody>
      </p:sp>
      <p:sp>
        <p:nvSpPr>
          <p:cNvPr id="16" name="AutoShape 16"/>
          <p:cNvSpPr/>
          <p:nvPr/>
        </p:nvSpPr>
        <p:spPr>
          <a:xfrm flipH="1" flipV="1">
            <a:off x="7823200" y="3682718"/>
            <a:ext cx="0" cy="4924737"/>
          </a:xfrm>
          <a:prstGeom prst="line">
            <a:avLst/>
          </a:prstGeom>
          <a:ln w="38100" cap="flat">
            <a:solidFill>
              <a:schemeClr val="accent1">
                <a:lumMod val="7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E9D78D6-8063-3F72-1FD9-63A6E78546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562" y="413137"/>
            <a:ext cx="5994400" cy="18669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6262C6E-B192-7ED3-EE11-1E9D5B468B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6600" y="413137"/>
            <a:ext cx="7519838" cy="195911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43"/>
          <a:stretch>
            <a:fillRect/>
          </a:stretch>
        </p:blipFill>
        <p:spPr>
          <a:xfrm>
            <a:off x="7494829" y="-24442"/>
            <a:ext cx="8781779" cy="9067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3655E46-A187-3284-8EB0-378DEDCCC5E9}"/>
              </a:ext>
            </a:extLst>
          </p:cNvPr>
          <p:cNvSpPr txBox="1"/>
          <p:nvPr/>
        </p:nvSpPr>
        <p:spPr>
          <a:xfrm>
            <a:off x="508000" y="2294902"/>
            <a:ext cx="6248400" cy="45541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TR" sz="2800" i="0" u="none" strike="noStrike" dirty="0">
                <a:solidFill>
                  <a:srgbClr val="002060"/>
                </a:solidFill>
                <a:effectLst/>
                <a:latin typeface="Helvetica" pitchFamily="2" charset="0"/>
              </a:rPr>
              <a:t>Metalürji ve Malzeme Mühendisliği, malzeme yapısı hakkındaki teorik ve uygulamalı bilgileri kullanarak tasarım, geliştirme, üretim aşamalarından geçirerek toplumun ihtiyacı olan ürünlere dönüştürme ile ilgili bir mühendislik dalıdır.</a:t>
            </a:r>
            <a:endParaRPr lang="en-US" sz="2800" dirty="0">
              <a:solidFill>
                <a:srgbClr val="002060"/>
              </a:solidFill>
              <a:latin typeface="Helvetica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ED68BA-1542-4771-DCC8-C343F4348EE9}"/>
              </a:ext>
            </a:extLst>
          </p:cNvPr>
          <p:cNvSpPr txBox="1"/>
          <p:nvPr/>
        </p:nvSpPr>
        <p:spPr>
          <a:xfrm>
            <a:off x="508000" y="457200"/>
            <a:ext cx="6248400" cy="9264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TR" sz="4000" b="1" i="0" u="none" strike="noStrike" dirty="0">
                <a:solidFill>
                  <a:srgbClr val="002060"/>
                </a:solidFill>
                <a:effectLst/>
                <a:latin typeface="Helvetica" pitchFamily="2" charset="0"/>
              </a:rPr>
              <a:t>BÖLÜME GENEL BAKIŞ</a:t>
            </a:r>
            <a:endParaRPr lang="en-US" sz="4000" b="1" dirty="0">
              <a:solidFill>
                <a:srgbClr val="002060"/>
              </a:solidFill>
              <a:latin typeface="Helvetica" pitchFamily="2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ACC3C4-3A81-2FF8-3F57-9E7E913D4E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46" b="60084"/>
          <a:stretch>
            <a:fillRect/>
          </a:stretch>
        </p:blipFill>
        <p:spPr>
          <a:xfrm>
            <a:off x="203200" y="1539130"/>
            <a:ext cx="15525250" cy="21117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1425FA1-EE78-38A5-1BBA-D330B2DA9B87}"/>
              </a:ext>
            </a:extLst>
          </p:cNvPr>
          <p:cNvSpPr txBox="1"/>
          <p:nvPr/>
        </p:nvSpPr>
        <p:spPr>
          <a:xfrm>
            <a:off x="-50800" y="152400"/>
            <a:ext cx="9296400" cy="9264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TR" sz="4000" b="1" i="0" u="none" strike="noStrike" dirty="0">
                <a:solidFill>
                  <a:srgbClr val="002060"/>
                </a:solidFill>
                <a:effectLst/>
                <a:latin typeface="Helvetica" pitchFamily="2" charset="0"/>
              </a:rPr>
              <a:t>VİZYONUMUZ VE MİSYONUMUZ</a:t>
            </a:r>
            <a:endParaRPr lang="en-US" sz="4000" b="1" dirty="0">
              <a:solidFill>
                <a:srgbClr val="002060"/>
              </a:solidFill>
              <a:latin typeface="Helvetica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DD3A7E-05A9-36DF-5DD9-F818358B4DFF}"/>
              </a:ext>
            </a:extLst>
          </p:cNvPr>
          <p:cNvSpPr txBox="1"/>
          <p:nvPr/>
        </p:nvSpPr>
        <p:spPr>
          <a:xfrm>
            <a:off x="584200" y="4343400"/>
            <a:ext cx="6761192" cy="3261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TR" sz="2800" b="0" i="0" u="none" strike="noStrike" dirty="0">
                <a:solidFill>
                  <a:srgbClr val="002060"/>
                </a:solidFill>
                <a:effectLst/>
                <a:latin typeface="Helvetica" pitchFamily="2" charset="0"/>
              </a:rPr>
              <a:t>Marmara Üniversitesi, Metalürji ve Malzeme Mühendisliği Bölümü, eğitim ve araştırma alanındaki faaliyetleriyle uluslararası alanda tanınmış bir bilim ve teknoloji merkezi olmayı hedeflemektedir.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44BDE5-1B74-DEE9-4077-B241CC8FD1AE}"/>
              </a:ext>
            </a:extLst>
          </p:cNvPr>
          <p:cNvSpPr txBox="1"/>
          <p:nvPr/>
        </p:nvSpPr>
        <p:spPr>
          <a:xfrm>
            <a:off x="8368292" y="4343400"/>
            <a:ext cx="7303508" cy="39078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800" noProof="0">
                <a:solidFill>
                  <a:srgbClr val="002060"/>
                </a:solidFill>
                <a:latin typeface="Helvetica" pitchFamily="2" charset="0"/>
              </a:rPr>
              <a:t>Alanında uzman ve fark yaratan, yenilikçi, etik değerlere bağlı, çağdaş, araştırma ve sorgulama anlayışını benimsemiş, </a:t>
            </a:r>
            <a:r>
              <a:rPr lang="tr-TR" sz="2800" noProof="0" dirty="0" err="1">
                <a:solidFill>
                  <a:srgbClr val="002060"/>
                </a:solidFill>
                <a:latin typeface="Helvetica" pitchFamily="2" charset="0"/>
              </a:rPr>
              <a:t>disiplinlerarası</a:t>
            </a:r>
            <a:r>
              <a:rPr lang="tr-TR" sz="2800" noProof="0" dirty="0">
                <a:solidFill>
                  <a:srgbClr val="002060"/>
                </a:solidFill>
                <a:latin typeface="Helvetica" pitchFamily="2" charset="0"/>
              </a:rPr>
              <a:t> çalışmaya yatkın, sorun çözme becerisine sahip, mühendis ve bilim insanları yetiştirmek.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46"/>
          <a:stretch>
            <a:fillRect/>
          </a:stretch>
        </p:blipFill>
        <p:spPr>
          <a:xfrm>
            <a:off x="4982" y="1447800"/>
            <a:ext cx="16246035" cy="76581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0378BFE-DCEC-5099-5F85-BFB565948198}"/>
              </a:ext>
            </a:extLst>
          </p:cNvPr>
          <p:cNvSpPr txBox="1"/>
          <p:nvPr/>
        </p:nvSpPr>
        <p:spPr>
          <a:xfrm>
            <a:off x="4851400" y="0"/>
            <a:ext cx="6248400" cy="1093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TR" sz="4800" b="1" i="0" u="none" strike="noStrike" dirty="0">
                <a:solidFill>
                  <a:srgbClr val="002060"/>
                </a:solidFill>
                <a:effectLst/>
                <a:latin typeface="Helvetica" pitchFamily="2" charset="0"/>
              </a:rPr>
              <a:t>NEDEN BİZ?</a:t>
            </a:r>
            <a:endParaRPr lang="en-US" sz="4800" b="1" dirty="0">
              <a:solidFill>
                <a:srgbClr val="002060"/>
              </a:solidFill>
              <a:latin typeface="Helvetica" pitchFamily="2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BF16B1C-6450-40F9-48DD-F9BEC908D4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00" y="1600200"/>
            <a:ext cx="1778000" cy="2667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1F140A2-7985-F8E5-D625-EDD6B035751B}"/>
              </a:ext>
            </a:extLst>
          </p:cNvPr>
          <p:cNvSpPr txBox="1"/>
          <p:nvPr/>
        </p:nvSpPr>
        <p:spPr>
          <a:xfrm>
            <a:off x="4242095" y="89066"/>
            <a:ext cx="77718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000" b="1" dirty="0">
                <a:solidFill>
                  <a:schemeClr val="tx2">
                    <a:lumMod val="75000"/>
                  </a:schemeClr>
                </a:solidFill>
                <a:latin typeface="Helvetica" pitchFamily="2" charset="0"/>
              </a:rPr>
              <a:t>Akademik Kadro</a:t>
            </a:r>
            <a:endParaRPr lang="en-US" sz="6000" b="1" dirty="0">
              <a:solidFill>
                <a:schemeClr val="tx2">
                  <a:lumMod val="75000"/>
                </a:schemeClr>
              </a:solidFill>
              <a:latin typeface="Helvetica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909490B-1D81-15A9-42F7-494C39BF19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1300" y="1607509"/>
            <a:ext cx="1778000" cy="2667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B56D458-8035-449C-4833-75B1D73B7B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400" y="1607509"/>
            <a:ext cx="1778000" cy="26672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1322AD3-3A57-5DD0-A9D5-438B582962B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000" y="1607509"/>
            <a:ext cx="1778000" cy="2667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06F4BBB-7766-0FA4-BFCF-E6844449320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8600" y="1600200"/>
            <a:ext cx="1778000" cy="2667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3E893E3-A471-1F21-0B56-58D73274DF9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00" y="5486400"/>
            <a:ext cx="1778000" cy="2667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98364A6-9CED-C328-2EBE-A0F2B80FF0C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1300" y="5486400"/>
            <a:ext cx="1778000" cy="2667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2B5EB27-B9F6-F793-948C-C5E5F28236E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400" y="5486400"/>
            <a:ext cx="1778000" cy="2667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6A42AA9-3D94-8864-D6A1-DA702AA063E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000" y="5486400"/>
            <a:ext cx="1778000" cy="2667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760960C-BDCB-0E61-8436-4645A93F20C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8600" y="5486400"/>
            <a:ext cx="1778000" cy="2667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AA848F69-3E9D-B1B9-E36A-51FFA29FC34F}"/>
              </a:ext>
            </a:extLst>
          </p:cNvPr>
          <p:cNvSpPr txBox="1"/>
          <p:nvPr/>
        </p:nvSpPr>
        <p:spPr>
          <a:xfrm>
            <a:off x="215752" y="4428397"/>
            <a:ext cx="3276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Helvetica" pitchFamily="2" charset="0"/>
              </a:rPr>
              <a:t>Prof. Dr. Cevat SARIOĞLU </a:t>
            </a:r>
            <a:endParaRPr lang="tr-TR" sz="1400" b="1" dirty="0">
              <a:latin typeface="Helvetica" pitchFamily="2" charset="0"/>
            </a:endParaRPr>
          </a:p>
          <a:p>
            <a:pPr algn="ctr"/>
            <a:r>
              <a:rPr lang="en-US" sz="1400" b="1" dirty="0">
                <a:latin typeface="Helvetica" pitchFamily="2" charset="0"/>
              </a:rPr>
              <a:t>Bölüm </a:t>
            </a:r>
            <a:r>
              <a:rPr lang="en-US" sz="1400" b="1" dirty="0" err="1">
                <a:latin typeface="Helvetica" pitchFamily="2" charset="0"/>
              </a:rPr>
              <a:t>Başkanı</a:t>
            </a:r>
            <a:endParaRPr lang="en-US" sz="1400" b="1" dirty="0">
              <a:latin typeface="Helvetica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581FF97-A601-6791-201C-F5A9FD4AF91B}"/>
              </a:ext>
            </a:extLst>
          </p:cNvPr>
          <p:cNvSpPr txBox="1"/>
          <p:nvPr/>
        </p:nvSpPr>
        <p:spPr>
          <a:xfrm>
            <a:off x="3106884" y="4419402"/>
            <a:ext cx="38620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latin typeface="Helvetica" pitchFamily="2" charset="0"/>
              </a:rPr>
              <a:t>Dr. Öğr. Üyesi Görkem YUMUŞAK </a:t>
            </a:r>
            <a:endParaRPr lang="tr-TR" sz="1400" b="1" dirty="0">
              <a:latin typeface="Helvetica" pitchFamily="2" charset="0"/>
            </a:endParaRPr>
          </a:p>
          <a:p>
            <a:pPr algn="ctr"/>
            <a:r>
              <a:rPr lang="en-US" sz="1400" b="1" dirty="0">
                <a:latin typeface="Helvetica" pitchFamily="2" charset="0"/>
              </a:rPr>
              <a:t>Bölüm Başkan</a:t>
            </a:r>
            <a:r>
              <a:rPr lang="tr-TR" sz="1400" b="1" dirty="0">
                <a:latin typeface="Helvetica" pitchFamily="2" charset="0"/>
              </a:rPr>
              <a:t> </a:t>
            </a:r>
            <a:r>
              <a:rPr lang="en-US" sz="1400" b="1" dirty="0">
                <a:latin typeface="Helvetica" pitchFamily="2" charset="0"/>
              </a:rPr>
              <a:t>Yardımcısı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947D5C7-3A4D-AA97-C70F-2C44F05F6CC9}"/>
              </a:ext>
            </a:extLst>
          </p:cNvPr>
          <p:cNvSpPr txBox="1"/>
          <p:nvPr/>
        </p:nvSpPr>
        <p:spPr>
          <a:xfrm>
            <a:off x="6349114" y="4521502"/>
            <a:ext cx="35577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latin typeface="Helvetica" pitchFamily="2" charset="0"/>
              </a:rPr>
              <a:t>Prof. Dr. Ziya Engin ERKMEN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A440237-6B70-D2F9-8722-111132CF3EE8}"/>
              </a:ext>
            </a:extLst>
          </p:cNvPr>
          <p:cNvSpPr txBox="1"/>
          <p:nvPr/>
        </p:nvSpPr>
        <p:spPr>
          <a:xfrm>
            <a:off x="9283552" y="4504040"/>
            <a:ext cx="327689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latin typeface="Helvetica" pitchFamily="2" charset="0"/>
              </a:rPr>
              <a:t>Prof. Dr. Recep ARTIR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3A39053-E597-E7DA-003D-F51517FD39DE}"/>
              </a:ext>
            </a:extLst>
          </p:cNvPr>
          <p:cNvSpPr txBox="1"/>
          <p:nvPr/>
        </p:nvSpPr>
        <p:spPr>
          <a:xfrm>
            <a:off x="11570586" y="4486578"/>
            <a:ext cx="449402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latin typeface="Helvetica" pitchFamily="2" charset="0"/>
              </a:rPr>
              <a:t>Prof. Dr. Serdar AKTAŞ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B1B8196-7779-ED8E-1C9D-A98405F4FB7C}"/>
              </a:ext>
            </a:extLst>
          </p:cNvPr>
          <p:cNvSpPr txBox="1"/>
          <p:nvPr/>
        </p:nvSpPr>
        <p:spPr>
          <a:xfrm>
            <a:off x="-182157" y="8369867"/>
            <a:ext cx="40727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latin typeface="Helvetica" pitchFamily="2" charset="0"/>
              </a:rPr>
              <a:t>Prof. Dr. Bahadır TUNABOYLU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ECFCADF-B70C-AF5B-C595-5F7E933F5666}"/>
              </a:ext>
            </a:extLst>
          </p:cNvPr>
          <p:cNvSpPr txBox="1"/>
          <p:nvPr/>
        </p:nvSpPr>
        <p:spPr>
          <a:xfrm>
            <a:off x="3106884" y="8359395"/>
            <a:ext cx="397854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latin typeface="Helvetica" pitchFamily="2" charset="0"/>
              </a:rPr>
              <a:t>Prof. Dr. Melis ŞEREFOĞLU KAYA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99D3772-6663-E86F-821D-7CC2DD9AD3B3}"/>
              </a:ext>
            </a:extLst>
          </p:cNvPr>
          <p:cNvSpPr txBox="1"/>
          <p:nvPr/>
        </p:nvSpPr>
        <p:spPr>
          <a:xfrm>
            <a:off x="6349114" y="8341933"/>
            <a:ext cx="327689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 err="1">
                <a:latin typeface="Helvetica" pitchFamily="2" charset="0"/>
              </a:rPr>
              <a:t>Doç</a:t>
            </a:r>
            <a:r>
              <a:rPr lang="en-US" sz="1400" b="1" dirty="0">
                <a:latin typeface="Helvetica" pitchFamily="2" charset="0"/>
              </a:rPr>
              <a:t>. Dr. Seval GENÇ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DCD0345-ECDB-B885-77DB-697A1CF738CA}"/>
              </a:ext>
            </a:extLst>
          </p:cNvPr>
          <p:cNvSpPr txBox="1"/>
          <p:nvPr/>
        </p:nvSpPr>
        <p:spPr>
          <a:xfrm>
            <a:off x="9247263" y="8341932"/>
            <a:ext cx="368133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 err="1">
                <a:latin typeface="Helvetica" pitchFamily="2" charset="0"/>
              </a:rPr>
              <a:t>Doç</a:t>
            </a:r>
            <a:r>
              <a:rPr lang="en-US" sz="1400" b="1" dirty="0">
                <a:latin typeface="Helvetica" pitchFamily="2" charset="0"/>
              </a:rPr>
              <a:t>. Dr. Mehmet Masum TÜNÇAY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9FA9CBD-3669-1B52-0ABD-D1CEBF8F656A}"/>
              </a:ext>
            </a:extLst>
          </p:cNvPr>
          <p:cNvSpPr txBox="1"/>
          <p:nvPr/>
        </p:nvSpPr>
        <p:spPr>
          <a:xfrm>
            <a:off x="12624862" y="8324470"/>
            <a:ext cx="351041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latin typeface="Helvetica" pitchFamily="2" charset="0"/>
              </a:rPr>
              <a:t>Dr. Öğr. </a:t>
            </a:r>
            <a:r>
              <a:rPr lang="en-US" sz="1400" b="1" dirty="0" err="1">
                <a:latin typeface="Helvetica" pitchFamily="2" charset="0"/>
              </a:rPr>
              <a:t>Üyesi</a:t>
            </a:r>
            <a:r>
              <a:rPr lang="en-US" sz="1400" b="1" dirty="0">
                <a:latin typeface="Helvetica" pitchFamily="2" charset="0"/>
              </a:rPr>
              <a:t> Burcu Nilgün ÇETİNER</a:t>
            </a:r>
          </a:p>
        </p:txBody>
      </p:sp>
    </p:spTree>
    <p:extLst>
      <p:ext uri="{BB962C8B-B14F-4D97-AF65-F5344CB8AC3E}">
        <p14:creationId xmlns:p14="http://schemas.microsoft.com/office/powerpoint/2010/main" val="1305697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72DCD67B-64E3-BF4D-423C-CCCD22DFA3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849" y="5480198"/>
            <a:ext cx="2106875" cy="28091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A02AA5-59DE-69EA-822E-71AA9A88E3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30" y="1833702"/>
            <a:ext cx="2057400" cy="27077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457EA53-3BD2-C9A6-FFAD-2B2536326F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3762" y="1650544"/>
            <a:ext cx="1828800" cy="2743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121B743-D570-1A0D-B346-16569DD16A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7588" y="1650544"/>
            <a:ext cx="1828800" cy="2743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A722678-89ED-78BD-AE63-E6244EC8BE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192364" y="1524000"/>
            <a:ext cx="2060944" cy="2869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86D268F-9D61-9E75-BABA-E40B1819181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010" y="5642183"/>
            <a:ext cx="1828800" cy="2743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DEC0659-5244-4BAC-AABD-D98B8BA851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30" y="5642183"/>
            <a:ext cx="1828800" cy="27432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343613E-9A39-C874-EB2B-522BBB47906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5399" y="5515640"/>
            <a:ext cx="2049487" cy="28697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F2CC113-1393-7760-BB35-72CEFD7E0FF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9944" y="5517759"/>
            <a:ext cx="1911751" cy="28676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8872D243-14B6-0D63-A1BC-50347B2897E2}"/>
              </a:ext>
            </a:extLst>
          </p:cNvPr>
          <p:cNvSpPr txBox="1"/>
          <p:nvPr/>
        </p:nvSpPr>
        <p:spPr>
          <a:xfrm>
            <a:off x="127000" y="4688971"/>
            <a:ext cx="27425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sz="1400" b="1" noProof="0" dirty="0">
                <a:latin typeface="Helvetica" pitchFamily="2" charset="0"/>
              </a:rPr>
              <a:t>Dr. Öğr. Üyesi Emrah DEMİR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F27EAEF-29FA-7B83-9070-2B44C5C2DE55}"/>
              </a:ext>
            </a:extLst>
          </p:cNvPr>
          <p:cNvSpPr txBox="1"/>
          <p:nvPr/>
        </p:nvSpPr>
        <p:spPr>
          <a:xfrm>
            <a:off x="6455815" y="4633389"/>
            <a:ext cx="29815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 err="1">
                <a:latin typeface="Helvetica" pitchFamily="2" charset="0"/>
              </a:rPr>
              <a:t>Arş</a:t>
            </a:r>
            <a:r>
              <a:rPr lang="en-US" sz="1400" b="1" dirty="0">
                <a:latin typeface="Helvetica" pitchFamily="2" charset="0"/>
              </a:rPr>
              <a:t>. </a:t>
            </a:r>
            <a:r>
              <a:rPr lang="en-US" sz="1400" b="1" dirty="0" err="1">
                <a:latin typeface="Helvetica" pitchFamily="2" charset="0"/>
              </a:rPr>
              <a:t>Gör</a:t>
            </a:r>
            <a:r>
              <a:rPr lang="en-US" sz="1400" b="1" dirty="0">
                <a:latin typeface="Helvetica" pitchFamily="2" charset="0"/>
              </a:rPr>
              <a:t>. Dr. Eyüp Anıl DUMAN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37A274C-0389-AB59-D78F-4799F6E7D78C}"/>
              </a:ext>
            </a:extLst>
          </p:cNvPr>
          <p:cNvSpPr txBox="1"/>
          <p:nvPr/>
        </p:nvSpPr>
        <p:spPr>
          <a:xfrm>
            <a:off x="9849441" y="4596368"/>
            <a:ext cx="261578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 err="1">
                <a:latin typeface="Helvetica" pitchFamily="2" charset="0"/>
              </a:rPr>
              <a:t>Arş</a:t>
            </a:r>
            <a:r>
              <a:rPr lang="en-US" sz="1400" b="1" dirty="0">
                <a:latin typeface="Helvetica" pitchFamily="2" charset="0"/>
              </a:rPr>
              <a:t>. </a:t>
            </a:r>
            <a:r>
              <a:rPr lang="en-US" sz="1400" b="1" dirty="0" err="1">
                <a:latin typeface="Helvetica" pitchFamily="2" charset="0"/>
              </a:rPr>
              <a:t>Gör</a:t>
            </a:r>
            <a:r>
              <a:rPr lang="en-US" sz="1400" b="1" dirty="0">
                <a:latin typeface="Helvetica" pitchFamily="2" charset="0"/>
              </a:rPr>
              <a:t>. Dr. Selim DEMİRCİ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376EA20-866A-6BC9-33DE-4EB86112F21C}"/>
              </a:ext>
            </a:extLst>
          </p:cNvPr>
          <p:cNvSpPr txBox="1"/>
          <p:nvPr/>
        </p:nvSpPr>
        <p:spPr>
          <a:xfrm>
            <a:off x="12829411" y="4525615"/>
            <a:ext cx="285710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 err="1">
                <a:latin typeface="Helvetica" pitchFamily="2" charset="0"/>
              </a:rPr>
              <a:t>Arş</a:t>
            </a:r>
            <a:r>
              <a:rPr lang="en-US" sz="1400" b="1" dirty="0">
                <a:latin typeface="Helvetica" pitchFamily="2" charset="0"/>
              </a:rPr>
              <a:t>. </a:t>
            </a:r>
            <a:r>
              <a:rPr lang="en-US" sz="1400" b="1" dirty="0" err="1">
                <a:latin typeface="Helvetica" pitchFamily="2" charset="0"/>
              </a:rPr>
              <a:t>Gör</a:t>
            </a:r>
            <a:r>
              <a:rPr lang="en-US" sz="1400" b="1" dirty="0">
                <a:latin typeface="Helvetica" pitchFamily="2" charset="0"/>
              </a:rPr>
              <a:t>. Dr. Alaaddin Cem OK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6AF879D-1912-30C2-7EE3-3514E9AC656A}"/>
              </a:ext>
            </a:extLst>
          </p:cNvPr>
          <p:cNvSpPr txBox="1"/>
          <p:nvPr/>
        </p:nvSpPr>
        <p:spPr>
          <a:xfrm>
            <a:off x="3160136" y="8531423"/>
            <a:ext cx="245254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 err="1">
                <a:latin typeface="Helvetica" pitchFamily="2" charset="0"/>
              </a:rPr>
              <a:t>Arş</a:t>
            </a:r>
            <a:r>
              <a:rPr lang="en-US" sz="1400" b="1" dirty="0">
                <a:latin typeface="Helvetica" pitchFamily="2" charset="0"/>
              </a:rPr>
              <a:t>. </a:t>
            </a:r>
            <a:r>
              <a:rPr lang="en-US" sz="1400" b="1" dirty="0" err="1">
                <a:latin typeface="Helvetica" pitchFamily="2" charset="0"/>
              </a:rPr>
              <a:t>Gör</a:t>
            </a:r>
            <a:r>
              <a:rPr lang="en-US" sz="1400" b="1" dirty="0">
                <a:latin typeface="Helvetica" pitchFamily="2" charset="0"/>
              </a:rPr>
              <a:t>. Özgür ÇINAR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5B520F8-1D6F-7DE8-5C2E-0A3E2F48D27C}"/>
              </a:ext>
            </a:extLst>
          </p:cNvPr>
          <p:cNvSpPr txBox="1"/>
          <p:nvPr/>
        </p:nvSpPr>
        <p:spPr>
          <a:xfrm>
            <a:off x="127000" y="8564695"/>
            <a:ext cx="24525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 err="1">
                <a:latin typeface="Helvetica" pitchFamily="2" charset="0"/>
              </a:rPr>
              <a:t>Arş</a:t>
            </a:r>
            <a:r>
              <a:rPr lang="en-US" sz="1400" b="1" dirty="0">
                <a:latin typeface="Helvetica" pitchFamily="2" charset="0"/>
              </a:rPr>
              <a:t>. </a:t>
            </a:r>
            <a:r>
              <a:rPr lang="en-US" sz="1400" b="1" dirty="0" err="1">
                <a:latin typeface="Helvetica" pitchFamily="2" charset="0"/>
              </a:rPr>
              <a:t>Gör</a:t>
            </a:r>
            <a:r>
              <a:rPr lang="en-US" sz="1400" b="1" dirty="0">
                <a:latin typeface="Helvetica" pitchFamily="2" charset="0"/>
              </a:rPr>
              <a:t>. Neslihan ALPAY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42DFCF2-F57B-04E6-E292-AD9F783BED53}"/>
              </a:ext>
            </a:extLst>
          </p:cNvPr>
          <p:cNvSpPr txBox="1"/>
          <p:nvPr/>
        </p:nvSpPr>
        <p:spPr>
          <a:xfrm>
            <a:off x="6661573" y="8518611"/>
            <a:ext cx="24701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 err="1">
                <a:latin typeface="Helvetica" pitchFamily="2" charset="0"/>
              </a:rPr>
              <a:t>Arş</a:t>
            </a:r>
            <a:r>
              <a:rPr lang="en-US" sz="1400" b="1" dirty="0">
                <a:latin typeface="Helvetica" pitchFamily="2" charset="0"/>
              </a:rPr>
              <a:t>. </a:t>
            </a:r>
            <a:r>
              <a:rPr lang="en-US" sz="1400" b="1" dirty="0" err="1">
                <a:latin typeface="Helvetica" pitchFamily="2" charset="0"/>
              </a:rPr>
              <a:t>Gör</a:t>
            </a:r>
            <a:r>
              <a:rPr lang="en-US" sz="1400" b="1" dirty="0">
                <a:latin typeface="Helvetica" pitchFamily="2" charset="0"/>
              </a:rPr>
              <a:t>. Didem KAPLAN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388BB6F-1906-48B9-4330-D8C53A24E796}"/>
              </a:ext>
            </a:extLst>
          </p:cNvPr>
          <p:cNvSpPr txBox="1"/>
          <p:nvPr/>
        </p:nvSpPr>
        <p:spPr>
          <a:xfrm>
            <a:off x="9795848" y="8523664"/>
            <a:ext cx="28056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 err="1">
                <a:latin typeface="Helvetica" pitchFamily="2" charset="0"/>
              </a:rPr>
              <a:t>Arş</a:t>
            </a:r>
            <a:r>
              <a:rPr lang="en-US" sz="1400" b="1" dirty="0">
                <a:latin typeface="Helvetica" pitchFamily="2" charset="0"/>
              </a:rPr>
              <a:t>. </a:t>
            </a:r>
            <a:r>
              <a:rPr lang="en-US" sz="1400" b="1" dirty="0" err="1">
                <a:latin typeface="Helvetica" pitchFamily="2" charset="0"/>
              </a:rPr>
              <a:t>Gör</a:t>
            </a:r>
            <a:r>
              <a:rPr lang="en-US" sz="1400" b="1" dirty="0">
                <a:latin typeface="Helvetica" pitchFamily="2" charset="0"/>
              </a:rPr>
              <a:t>. Ahmet Sait </a:t>
            </a:r>
            <a:r>
              <a:rPr lang="en-US" sz="1400" b="1" dirty="0" err="1">
                <a:latin typeface="Helvetica" pitchFamily="2" charset="0"/>
              </a:rPr>
              <a:t>Doğaner</a:t>
            </a:r>
            <a:endParaRPr lang="en-US" sz="1400" b="1" dirty="0">
              <a:latin typeface="Helvetica" pitchFamily="2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9FC5BFF-FE8D-3E15-E2E2-0E38DD068B43}"/>
              </a:ext>
            </a:extLst>
          </p:cNvPr>
          <p:cNvSpPr txBox="1"/>
          <p:nvPr/>
        </p:nvSpPr>
        <p:spPr>
          <a:xfrm>
            <a:off x="12893054" y="8463113"/>
            <a:ext cx="265956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latin typeface="Helvetica" pitchFamily="2" charset="0"/>
              </a:rPr>
              <a:t>Semih GÜVEN</a:t>
            </a:r>
            <a:r>
              <a:rPr lang="tr-TR" sz="1400" b="1" dirty="0">
                <a:latin typeface="Helvetica" pitchFamily="2" charset="0"/>
              </a:rPr>
              <a:t> </a:t>
            </a:r>
          </a:p>
          <a:p>
            <a:pPr algn="ctr"/>
            <a:r>
              <a:rPr lang="tr-TR" sz="1400" b="1" dirty="0">
                <a:latin typeface="Helvetica" pitchFamily="2" charset="0"/>
              </a:rPr>
              <a:t>Metalografi Laboratuvar Teknikeri</a:t>
            </a:r>
            <a:endParaRPr lang="en-US" sz="1400" b="1" dirty="0">
              <a:latin typeface="Helvetica" pitchFamily="2" charset="0"/>
            </a:endParaRPr>
          </a:p>
        </p:txBody>
      </p:sp>
      <p:pic>
        <p:nvPicPr>
          <p:cNvPr id="2" name="Picture 1" descr="Fatih Toksoy.jpeg (28 KB)">
            <a:extLst>
              <a:ext uri="{FF2B5EF4-FFF2-40B4-BE49-F238E27FC236}">
                <a16:creationId xmlns:a16="http://schemas.microsoft.com/office/drawing/2014/main" id="{7516750D-DDAC-22CF-294C-88A74B4F93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18626" y="1726623"/>
            <a:ext cx="2121504" cy="28697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51C2421-7465-0EDA-29E7-8257B163A1B9}"/>
              </a:ext>
            </a:extLst>
          </p:cNvPr>
          <p:cNvSpPr txBox="1"/>
          <p:nvPr/>
        </p:nvSpPr>
        <p:spPr>
          <a:xfrm>
            <a:off x="3301214" y="4699355"/>
            <a:ext cx="27425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sz="1400" b="1" noProof="0" dirty="0">
                <a:latin typeface="Helvetica" pitchFamily="2" charset="0"/>
              </a:rPr>
              <a:t>Dr. Öğr. Üyesi Fatih TOKSOY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723860-C702-46E0-663F-187FBBDDCD62}"/>
              </a:ext>
            </a:extLst>
          </p:cNvPr>
          <p:cNvSpPr txBox="1"/>
          <p:nvPr/>
        </p:nvSpPr>
        <p:spPr>
          <a:xfrm>
            <a:off x="4242095" y="89066"/>
            <a:ext cx="77718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000" b="1" dirty="0">
                <a:solidFill>
                  <a:schemeClr val="tx2">
                    <a:lumMod val="75000"/>
                  </a:schemeClr>
                </a:solidFill>
                <a:latin typeface="Helvetica" pitchFamily="2" charset="0"/>
              </a:rPr>
              <a:t>Akademik Kadro</a:t>
            </a:r>
            <a:endParaRPr lang="en-US" sz="6000" b="1" dirty="0">
              <a:solidFill>
                <a:schemeClr val="tx2">
                  <a:lumMod val="75000"/>
                </a:schemeClr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884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775434-2FFA-297C-B267-60D41E903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orozyon.jpg (10.57 MB)">
            <a:extLst>
              <a:ext uri="{FF2B5EF4-FFF2-40B4-BE49-F238E27FC236}">
                <a16:creationId xmlns:a16="http://schemas.microsoft.com/office/drawing/2014/main" id="{77122590-E632-93C9-3BC0-39E651808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819" y="4186029"/>
            <a:ext cx="4860000" cy="324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121BADB-4658-00C9-AA29-8C7F5BE68CD1}"/>
              </a:ext>
            </a:extLst>
          </p:cNvPr>
          <p:cNvSpPr txBox="1"/>
          <p:nvPr/>
        </p:nvSpPr>
        <p:spPr>
          <a:xfrm>
            <a:off x="241219" y="7655829"/>
            <a:ext cx="50292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TR" sz="1400" b="1" i="1" u="none" strike="noStrike" dirty="0">
                <a:solidFill>
                  <a:srgbClr val="002060"/>
                </a:solidFill>
                <a:effectLst/>
                <a:latin typeface="Helvetica" pitchFamily="2" charset="0"/>
              </a:rPr>
              <a:t>Korozyon, Enerji ve Kimyasal Teknolojiler Laboratuvarı</a:t>
            </a:r>
            <a:endParaRPr lang="en-US" sz="2000" i="1" dirty="0">
              <a:solidFill>
                <a:srgbClr val="002060"/>
              </a:solidFill>
              <a:latin typeface="Helvetica" pitchFamily="2" charset="0"/>
            </a:endParaRPr>
          </a:p>
        </p:txBody>
      </p:sp>
      <p:pic>
        <p:nvPicPr>
          <p:cNvPr id="6" name="Picture 5" descr="mel1.jpg (10.37 MB)">
            <a:extLst>
              <a:ext uri="{FF2B5EF4-FFF2-40B4-BE49-F238E27FC236}">
                <a16:creationId xmlns:a16="http://schemas.microsoft.com/office/drawing/2014/main" id="{34022059-29F4-B219-ACE7-5692EAB74C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1418" y="4186029"/>
            <a:ext cx="4860000" cy="324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E37905-0CA1-9421-77A0-809F7B517FEE}"/>
              </a:ext>
            </a:extLst>
          </p:cNvPr>
          <p:cNvSpPr txBox="1"/>
          <p:nvPr/>
        </p:nvSpPr>
        <p:spPr>
          <a:xfrm>
            <a:off x="5626818" y="7655828"/>
            <a:ext cx="50292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TR" sz="1400" b="1" i="1" u="none" strike="noStrike" dirty="0">
                <a:solidFill>
                  <a:srgbClr val="002060"/>
                </a:solidFill>
                <a:effectLst/>
                <a:latin typeface="Helvetica" pitchFamily="2" charset="0"/>
              </a:rPr>
              <a:t>Mikroyapı Gelişim Laboratuvarı</a:t>
            </a:r>
            <a:endParaRPr lang="en-US" sz="2000" i="1" dirty="0">
              <a:solidFill>
                <a:srgbClr val="002060"/>
              </a:solidFill>
              <a:latin typeface="Helvetica" pitchFamily="2" charset="0"/>
            </a:endParaRPr>
          </a:p>
        </p:txBody>
      </p:sp>
      <p:pic>
        <p:nvPicPr>
          <p:cNvPr id="8" name="Picture 7" descr="metal.jpg (10.92 MB)">
            <a:extLst>
              <a:ext uri="{FF2B5EF4-FFF2-40B4-BE49-F238E27FC236}">
                <a16:creationId xmlns:a16="http://schemas.microsoft.com/office/drawing/2014/main" id="{16A18FE9-7974-F571-9825-74FA119BD9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97018" y="4186029"/>
            <a:ext cx="4860001" cy="324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A07B01E-8F23-46BA-5B4D-88E8732F7B9E}"/>
              </a:ext>
            </a:extLst>
          </p:cNvPr>
          <p:cNvSpPr txBox="1"/>
          <p:nvPr/>
        </p:nvSpPr>
        <p:spPr>
          <a:xfrm>
            <a:off x="11012419" y="7655827"/>
            <a:ext cx="50292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TR" sz="1400" b="1" i="1" u="none" strike="noStrike" dirty="0">
                <a:solidFill>
                  <a:srgbClr val="002060"/>
                </a:solidFill>
                <a:effectLst/>
                <a:latin typeface="Helvetica" pitchFamily="2" charset="0"/>
              </a:rPr>
              <a:t>Metalografi Laboratuvarı</a:t>
            </a:r>
            <a:endParaRPr lang="en-US" sz="2000" i="1" dirty="0">
              <a:solidFill>
                <a:srgbClr val="002060"/>
              </a:solidFill>
              <a:latin typeface="Helvetica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50C960-9333-4AAB-1CC9-5B9556B9A2F5}"/>
              </a:ext>
            </a:extLst>
          </p:cNvPr>
          <p:cNvSpPr txBox="1"/>
          <p:nvPr/>
        </p:nvSpPr>
        <p:spPr>
          <a:xfrm>
            <a:off x="1569208" y="0"/>
            <a:ext cx="13144419" cy="9264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TR" sz="4000" b="1" i="0" u="none" strike="noStrike" dirty="0">
                <a:solidFill>
                  <a:srgbClr val="002060"/>
                </a:solidFill>
                <a:effectLst/>
                <a:latin typeface="Helvetica" pitchFamily="2" charset="0"/>
              </a:rPr>
              <a:t>UZMAN KADRO VE UYGULAMALI EĞİTİM ALTYAPISI</a:t>
            </a:r>
            <a:endParaRPr lang="en-US" sz="4000" b="1" dirty="0">
              <a:solidFill>
                <a:srgbClr val="002060"/>
              </a:solidFill>
              <a:latin typeface="Helvetica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7E62AC1-74AF-9789-A2E0-F7507588CD6D}"/>
              </a:ext>
            </a:extLst>
          </p:cNvPr>
          <p:cNvSpPr txBox="1"/>
          <p:nvPr/>
        </p:nvSpPr>
        <p:spPr>
          <a:xfrm>
            <a:off x="312400" y="1180394"/>
            <a:ext cx="15631200" cy="225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noProof="0" dirty="0">
                <a:solidFill>
                  <a:srgbClr val="002060"/>
                </a:solidFill>
                <a:latin typeface="Helvetica" pitchFamily="2" charset="0"/>
              </a:rPr>
              <a:t>Öğrencilerimiz, alanlarında öncü, uluslararası araştırma ve endüstri deneyimine sahip dinamik bir akademik kadro tarafından eğitim almaktadır.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b="1" noProof="0" dirty="0">
                <a:solidFill>
                  <a:srgbClr val="002060"/>
                </a:solidFill>
                <a:latin typeface="Helvetica" pitchFamily="2" charset="0"/>
              </a:rPr>
              <a:t>12 adet </a:t>
            </a:r>
            <a:r>
              <a:rPr lang="tr-TR" sz="2400" noProof="0" dirty="0">
                <a:solidFill>
                  <a:srgbClr val="002060"/>
                </a:solidFill>
                <a:latin typeface="Helvetica" pitchFamily="2" charset="0"/>
              </a:rPr>
              <a:t>aktif, modern sanayinin ihtiyaç duyduğu cihazlarla donatılmış kapsamlı araştırma laboratuvarımızda öğrencilerimiz bizzat deney yaparak ve projeler üreterek pratik mühendislik becerileri kazanır.</a:t>
            </a:r>
          </a:p>
        </p:txBody>
      </p:sp>
    </p:spTree>
    <p:extLst>
      <p:ext uri="{BB962C8B-B14F-4D97-AF65-F5344CB8AC3E}">
        <p14:creationId xmlns:p14="http://schemas.microsoft.com/office/powerpoint/2010/main" val="3198471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862B57D-7CA6-4431-8A07-4CA3158459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4"/>
          <a:stretch>
            <a:fillRect/>
          </a:stretch>
        </p:blipFill>
        <p:spPr>
          <a:xfrm>
            <a:off x="3175" y="1142999"/>
            <a:ext cx="16249650" cy="78200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B52D6E9-E84E-5ADA-351F-3D0F242E1939}"/>
              </a:ext>
            </a:extLst>
          </p:cNvPr>
          <p:cNvSpPr txBox="1"/>
          <p:nvPr/>
        </p:nvSpPr>
        <p:spPr>
          <a:xfrm>
            <a:off x="1555790" y="0"/>
            <a:ext cx="13144419" cy="9264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TR" sz="4000" b="1" dirty="0">
                <a:solidFill>
                  <a:srgbClr val="002060"/>
                </a:solidFill>
                <a:latin typeface="Helvetica" pitchFamily="2" charset="0"/>
              </a:rPr>
              <a:t>BÖLÜMÜMÜZDE YÜRÜTÜLEN PROJELER</a:t>
            </a:r>
            <a:endParaRPr lang="en-US" sz="4000" b="1" dirty="0">
              <a:solidFill>
                <a:srgbClr val="002060"/>
              </a:solidFill>
              <a:latin typeface="Helvetica" pitchFamily="2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13927"/>
            <a:ext cx="16256000" cy="871614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385</Words>
  <Application>Microsoft Macintosh PowerPoint</Application>
  <PresentationFormat>Custom</PresentationFormat>
  <Paragraphs>48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Helvetica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Didem Kaplan</cp:lastModifiedBy>
  <cp:revision>22</cp:revision>
  <dcterms:created xsi:type="dcterms:W3CDTF">2006-08-16T00:00:00Z</dcterms:created>
  <dcterms:modified xsi:type="dcterms:W3CDTF">2026-07-16T20:52:09Z</dcterms:modified>
</cp:coreProperties>
</file>