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6" r:id="rId2"/>
    <p:sldId id="256" r:id="rId3"/>
    <p:sldId id="257" r:id="rId4"/>
    <p:sldId id="258" r:id="rId5"/>
    <p:sldId id="270" r:id="rId6"/>
    <p:sldId id="269" r:id="rId7"/>
    <p:sldId id="259" r:id="rId8"/>
    <p:sldId id="260" r:id="rId9"/>
    <p:sldId id="261" r:id="rId10"/>
    <p:sldId id="262" r:id="rId11"/>
    <p:sldId id="263" r:id="rId12"/>
    <p:sldId id="267" r:id="rId1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9" d="100"/>
          <a:sy n="79" d="100"/>
        </p:scale>
        <p:origin x="71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01031-8DC8-4EB4-9C86-0C38B0B573CD}" type="datetimeFigureOut">
              <a:rPr lang="en-US" smtClean="0"/>
              <a:t>7/10/2026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77F8A4-1919-4164-B1F0-B8C247338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9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77F8A4-1919-4164-B1F0-B8C2473389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46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77F8A4-1919-4164-B1F0-B8C2473389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0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mse-eng.marmara.edu.tr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9"/>
          <p:cNvGrpSpPr/>
          <p:nvPr/>
        </p:nvGrpSpPr>
        <p:grpSpPr>
          <a:xfrm>
            <a:off x="14307341" y="582753"/>
            <a:ext cx="3013380" cy="301338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32162" y="32162"/>
              <a:ext cx="748476" cy="748476"/>
            </a:xfrm>
            <a:custGeom>
              <a:avLst/>
              <a:gdLst/>
              <a:ahLst/>
              <a:cxnLst/>
              <a:rect l="l" t="t" r="r" b="b"/>
              <a:pathLst>
                <a:path w="748476" h="748476">
                  <a:moveTo>
                    <a:pt x="429142" y="22742"/>
                  </a:moveTo>
                  <a:lnTo>
                    <a:pt x="725734" y="319334"/>
                  </a:lnTo>
                  <a:cubicBezTo>
                    <a:pt x="756057" y="349657"/>
                    <a:pt x="756057" y="398819"/>
                    <a:pt x="725734" y="429142"/>
                  </a:cubicBezTo>
                  <a:lnTo>
                    <a:pt x="429142" y="725734"/>
                  </a:lnTo>
                  <a:cubicBezTo>
                    <a:pt x="398819" y="756057"/>
                    <a:pt x="349657" y="756057"/>
                    <a:pt x="319334" y="725734"/>
                  </a:cubicBezTo>
                  <a:lnTo>
                    <a:pt x="22742" y="429142"/>
                  </a:lnTo>
                  <a:cubicBezTo>
                    <a:pt x="-7581" y="398819"/>
                    <a:pt x="-7581" y="349657"/>
                    <a:pt x="22742" y="319334"/>
                  </a:cubicBezTo>
                  <a:lnTo>
                    <a:pt x="319334" y="22742"/>
                  </a:lnTo>
                  <a:cubicBezTo>
                    <a:pt x="349657" y="-7581"/>
                    <a:pt x="398819" y="-7581"/>
                    <a:pt x="429142" y="22742"/>
                  </a:cubicBezTo>
                  <a:close/>
                </a:path>
              </a:pathLst>
            </a:custGeom>
            <a:blipFill>
              <a:blip r:embed="rId2"/>
              <a:stretch>
                <a:fillRect l="-4297" t="-4297" r="-4297" b="-429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5718402" y="7901476"/>
            <a:ext cx="10572023" cy="796319"/>
            <a:chOff x="0" y="0"/>
            <a:chExt cx="3132451" cy="2359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2451" cy="235946"/>
            </a:xfrm>
            <a:custGeom>
              <a:avLst/>
              <a:gdLst/>
              <a:ahLst/>
              <a:cxnLst/>
              <a:rect l="l" t="t" r="r" b="b"/>
              <a:pathLst>
                <a:path w="3132451" h="235946">
                  <a:moveTo>
                    <a:pt x="0" y="0"/>
                  </a:moveTo>
                  <a:lnTo>
                    <a:pt x="3132451" y="0"/>
                  </a:lnTo>
                  <a:lnTo>
                    <a:pt x="3132451" y="235946"/>
                  </a:lnTo>
                  <a:lnTo>
                    <a:pt x="0" y="235946"/>
                  </a:lnTo>
                  <a:close/>
                </a:path>
              </a:pathLst>
            </a:custGeom>
            <a:solidFill>
              <a:srgbClr val="1B29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132451" cy="274046"/>
            </a:xfrm>
            <a:prstGeom prst="rect">
              <a:avLst/>
            </a:prstGeom>
          </p:spPr>
          <p:txBody>
            <a:bodyPr lIns="45156" tIns="45156" rIns="45156" bIns="45156" rtlCol="0" anchor="ctr"/>
            <a:lstStyle/>
            <a:p>
              <a:pPr algn="ctr">
                <a:lnSpc>
                  <a:spcPts val="2738"/>
                </a:lnSpc>
              </a:pPr>
              <a:endParaRPr sz="16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08333" y="-335635"/>
            <a:ext cx="2302667" cy="230266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42089" y="42089"/>
              <a:ext cx="728622" cy="728622"/>
            </a:xfrm>
            <a:custGeom>
              <a:avLst/>
              <a:gdLst/>
              <a:ahLst/>
              <a:cxnLst/>
              <a:rect l="l" t="t" r="r" b="b"/>
              <a:pathLst>
                <a:path w="728622" h="728622">
                  <a:moveTo>
                    <a:pt x="436161" y="29761"/>
                  </a:moveTo>
                  <a:lnTo>
                    <a:pt x="698861" y="292461"/>
                  </a:lnTo>
                  <a:cubicBezTo>
                    <a:pt x="738543" y="332142"/>
                    <a:pt x="738543" y="396480"/>
                    <a:pt x="698861" y="436161"/>
                  </a:cubicBezTo>
                  <a:lnTo>
                    <a:pt x="436161" y="698861"/>
                  </a:lnTo>
                  <a:cubicBezTo>
                    <a:pt x="396480" y="738543"/>
                    <a:pt x="332142" y="738543"/>
                    <a:pt x="292461" y="698861"/>
                  </a:cubicBezTo>
                  <a:lnTo>
                    <a:pt x="29761" y="436161"/>
                  </a:lnTo>
                  <a:cubicBezTo>
                    <a:pt x="-9920" y="396480"/>
                    <a:pt x="-9920" y="332142"/>
                    <a:pt x="29761" y="292461"/>
                  </a:cubicBezTo>
                  <a:lnTo>
                    <a:pt x="292461" y="29761"/>
                  </a:lnTo>
                  <a:cubicBezTo>
                    <a:pt x="332142" y="-9920"/>
                    <a:pt x="396480" y="-9920"/>
                    <a:pt x="436161" y="29761"/>
                  </a:cubicBezTo>
                  <a:close/>
                </a:path>
              </a:pathLst>
            </a:custGeom>
            <a:solidFill>
              <a:srgbClr val="5CE1E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45156" tIns="45156" rIns="45156" bIns="45156" rtlCol="0" anchor="ctr"/>
            <a:lstStyle/>
            <a:p>
              <a:pPr algn="ctr">
                <a:lnSpc>
                  <a:spcPts val="2738"/>
                </a:lnSpc>
              </a:pPr>
              <a:endParaRPr sz="16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44372" y="6432351"/>
            <a:ext cx="5862774" cy="3187217"/>
          </a:xfrm>
          <a:custGeom>
            <a:avLst/>
            <a:gdLst/>
            <a:ahLst/>
            <a:cxnLst/>
            <a:rect l="l" t="t" r="r" b="b"/>
            <a:pathLst>
              <a:path w="6595621" h="3585619">
                <a:moveTo>
                  <a:pt x="0" y="0"/>
                </a:moveTo>
                <a:lnTo>
                  <a:pt x="6595621" y="0"/>
                </a:lnTo>
                <a:lnTo>
                  <a:pt x="6595621" y="3585620"/>
                </a:lnTo>
                <a:lnTo>
                  <a:pt x="0" y="35856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285878" y="-1363482"/>
            <a:ext cx="2482143" cy="248214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39046" y="39046"/>
              <a:ext cx="734709" cy="734709"/>
            </a:xfrm>
            <a:custGeom>
              <a:avLst/>
              <a:gdLst/>
              <a:ahLst/>
              <a:cxnLst/>
              <a:rect l="l" t="t" r="r" b="b"/>
              <a:pathLst>
                <a:path w="734709" h="734709">
                  <a:moveTo>
                    <a:pt x="434009" y="27609"/>
                  </a:moveTo>
                  <a:lnTo>
                    <a:pt x="707099" y="300699"/>
                  </a:lnTo>
                  <a:cubicBezTo>
                    <a:pt x="743911" y="337512"/>
                    <a:pt x="743911" y="397197"/>
                    <a:pt x="707099" y="434009"/>
                  </a:cubicBezTo>
                  <a:lnTo>
                    <a:pt x="434009" y="707099"/>
                  </a:lnTo>
                  <a:cubicBezTo>
                    <a:pt x="397197" y="743911"/>
                    <a:pt x="337512" y="743911"/>
                    <a:pt x="300699" y="707099"/>
                  </a:cubicBezTo>
                  <a:lnTo>
                    <a:pt x="27609" y="434009"/>
                  </a:lnTo>
                  <a:cubicBezTo>
                    <a:pt x="-9204" y="397197"/>
                    <a:pt x="-9204" y="337512"/>
                    <a:pt x="27609" y="300699"/>
                  </a:cubicBezTo>
                  <a:lnTo>
                    <a:pt x="300699" y="27609"/>
                  </a:lnTo>
                  <a:cubicBezTo>
                    <a:pt x="337512" y="-9204"/>
                    <a:pt x="397197" y="-9204"/>
                    <a:pt x="434009" y="27609"/>
                  </a:cubicBezTo>
                  <a:close/>
                </a:path>
              </a:pathLst>
            </a:custGeom>
            <a:solidFill>
              <a:srgbClr val="1B29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45156" tIns="45156" rIns="45156" bIns="45156" rtlCol="0" anchor="ctr"/>
            <a:lstStyle/>
            <a:p>
              <a:pPr algn="ctr">
                <a:lnSpc>
                  <a:spcPts val="2738"/>
                </a:lnSpc>
              </a:pPr>
              <a:endParaRPr sz="16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16406" y="883694"/>
            <a:ext cx="1373324" cy="137332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43588" y="43588"/>
              <a:ext cx="725624" cy="725624"/>
            </a:xfrm>
            <a:custGeom>
              <a:avLst/>
              <a:gdLst/>
              <a:ahLst/>
              <a:cxnLst/>
              <a:rect l="l" t="t" r="r" b="b"/>
              <a:pathLst>
                <a:path w="725624" h="725624">
                  <a:moveTo>
                    <a:pt x="437221" y="30821"/>
                  </a:moveTo>
                  <a:lnTo>
                    <a:pt x="694803" y="288403"/>
                  </a:lnTo>
                  <a:cubicBezTo>
                    <a:pt x="714537" y="308137"/>
                    <a:pt x="725624" y="334903"/>
                    <a:pt x="725624" y="362812"/>
                  </a:cubicBezTo>
                  <a:cubicBezTo>
                    <a:pt x="725624" y="390721"/>
                    <a:pt x="714537" y="417487"/>
                    <a:pt x="694803" y="437221"/>
                  </a:cubicBezTo>
                  <a:lnTo>
                    <a:pt x="437221" y="694803"/>
                  </a:lnTo>
                  <a:cubicBezTo>
                    <a:pt x="417487" y="714537"/>
                    <a:pt x="390721" y="725624"/>
                    <a:pt x="362812" y="725624"/>
                  </a:cubicBezTo>
                  <a:cubicBezTo>
                    <a:pt x="334903" y="725624"/>
                    <a:pt x="308137" y="714537"/>
                    <a:pt x="288403" y="694803"/>
                  </a:cubicBezTo>
                  <a:lnTo>
                    <a:pt x="30821" y="437221"/>
                  </a:lnTo>
                  <a:cubicBezTo>
                    <a:pt x="11087" y="417487"/>
                    <a:pt x="0" y="390721"/>
                    <a:pt x="0" y="362812"/>
                  </a:cubicBezTo>
                  <a:cubicBezTo>
                    <a:pt x="0" y="334903"/>
                    <a:pt x="11087" y="308137"/>
                    <a:pt x="30821" y="288403"/>
                  </a:cubicBezTo>
                  <a:lnTo>
                    <a:pt x="288403" y="30821"/>
                  </a:lnTo>
                  <a:cubicBezTo>
                    <a:pt x="308137" y="11087"/>
                    <a:pt x="334903" y="0"/>
                    <a:pt x="362812" y="0"/>
                  </a:cubicBezTo>
                  <a:cubicBezTo>
                    <a:pt x="390721" y="0"/>
                    <a:pt x="417487" y="11087"/>
                    <a:pt x="437221" y="30821"/>
                  </a:cubicBezTo>
                  <a:close/>
                </a:path>
              </a:pathLst>
            </a:custGeom>
            <a:solidFill>
              <a:srgbClr val="1B29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45156" tIns="45156" rIns="45156" bIns="45156" rtlCol="0" anchor="ctr"/>
            <a:lstStyle/>
            <a:p>
              <a:pPr algn="ctr">
                <a:lnSpc>
                  <a:spcPts val="2738"/>
                </a:lnSpc>
              </a:pPr>
              <a:endParaRPr sz="16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973426" y="1297778"/>
            <a:ext cx="6423931" cy="642393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30617" y="30617"/>
              <a:ext cx="751565" cy="751565"/>
            </a:xfrm>
            <a:custGeom>
              <a:avLst/>
              <a:gdLst/>
              <a:ahLst/>
              <a:cxnLst/>
              <a:rect l="l" t="t" r="r" b="b"/>
              <a:pathLst>
                <a:path w="751565" h="751565">
                  <a:moveTo>
                    <a:pt x="428050" y="21650"/>
                  </a:moveTo>
                  <a:lnTo>
                    <a:pt x="729916" y="323516"/>
                  </a:lnTo>
                  <a:cubicBezTo>
                    <a:pt x="758782" y="352382"/>
                    <a:pt x="758782" y="399184"/>
                    <a:pt x="729916" y="428050"/>
                  </a:cubicBezTo>
                  <a:lnTo>
                    <a:pt x="428050" y="729916"/>
                  </a:lnTo>
                  <a:cubicBezTo>
                    <a:pt x="399184" y="758782"/>
                    <a:pt x="352382" y="758782"/>
                    <a:pt x="323516" y="729916"/>
                  </a:cubicBezTo>
                  <a:lnTo>
                    <a:pt x="21650" y="428050"/>
                  </a:lnTo>
                  <a:cubicBezTo>
                    <a:pt x="-7216" y="399184"/>
                    <a:pt x="-7216" y="352382"/>
                    <a:pt x="21650" y="323516"/>
                  </a:cubicBezTo>
                  <a:lnTo>
                    <a:pt x="323516" y="21650"/>
                  </a:lnTo>
                  <a:cubicBezTo>
                    <a:pt x="352382" y="-7216"/>
                    <a:pt x="399184" y="-7216"/>
                    <a:pt x="428050" y="21650"/>
                  </a:cubicBezTo>
                  <a:close/>
                </a:path>
              </a:pathLst>
            </a:custGeom>
            <a:blipFill>
              <a:blip r:embed="rId5"/>
              <a:stretch>
                <a:fillRect l="-4073" t="-4073" r="-4073" b="-40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181453" y="5421979"/>
            <a:ext cx="3139268" cy="313926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30872" y="30872"/>
              <a:ext cx="751055" cy="751055"/>
            </a:xfrm>
            <a:custGeom>
              <a:avLst/>
              <a:gdLst/>
              <a:ahLst/>
              <a:cxnLst/>
              <a:rect l="l" t="t" r="r" b="b"/>
              <a:pathLst>
                <a:path w="751055" h="751055">
                  <a:moveTo>
                    <a:pt x="428231" y="21831"/>
                  </a:moveTo>
                  <a:lnTo>
                    <a:pt x="729225" y="322825"/>
                  </a:lnTo>
                  <a:cubicBezTo>
                    <a:pt x="758332" y="351932"/>
                    <a:pt x="758332" y="399124"/>
                    <a:pt x="729225" y="428231"/>
                  </a:cubicBezTo>
                  <a:lnTo>
                    <a:pt x="428231" y="729225"/>
                  </a:lnTo>
                  <a:cubicBezTo>
                    <a:pt x="399124" y="758332"/>
                    <a:pt x="351932" y="758332"/>
                    <a:pt x="322825" y="729225"/>
                  </a:cubicBezTo>
                  <a:lnTo>
                    <a:pt x="21831" y="428231"/>
                  </a:lnTo>
                  <a:cubicBezTo>
                    <a:pt x="-7276" y="399124"/>
                    <a:pt x="-7276" y="351932"/>
                    <a:pt x="21831" y="322825"/>
                  </a:cubicBezTo>
                  <a:lnTo>
                    <a:pt x="322825" y="21831"/>
                  </a:lnTo>
                  <a:cubicBezTo>
                    <a:pt x="351932" y="-7276"/>
                    <a:pt x="399124" y="-7276"/>
                    <a:pt x="428231" y="21831"/>
                  </a:cubicBezTo>
                  <a:close/>
                </a:path>
              </a:pathLst>
            </a:custGeom>
            <a:blipFill>
              <a:blip r:embed="rId6"/>
              <a:stretch>
                <a:fillRect l="-4110" t="-4110" r="-4110" b="-41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11182797" y="5612661"/>
            <a:ext cx="741726" cy="513814"/>
          </a:xfrm>
          <a:custGeom>
            <a:avLst/>
            <a:gdLst/>
            <a:ahLst/>
            <a:cxnLst/>
            <a:rect l="l" t="t" r="r" b="b"/>
            <a:pathLst>
              <a:path w="834442" h="578041">
                <a:moveTo>
                  <a:pt x="0" y="0"/>
                </a:moveTo>
                <a:lnTo>
                  <a:pt x="834442" y="0"/>
                </a:lnTo>
                <a:lnTo>
                  <a:pt x="834442" y="578041"/>
                </a:lnTo>
                <a:lnTo>
                  <a:pt x="0" y="5780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313865" y="414921"/>
            <a:ext cx="2124447" cy="2124447"/>
          </a:xfrm>
          <a:custGeom>
            <a:avLst/>
            <a:gdLst/>
            <a:ahLst/>
            <a:cxnLst/>
            <a:rect l="l" t="t" r="r" b="b"/>
            <a:pathLst>
              <a:path w="2390003" h="2390003">
                <a:moveTo>
                  <a:pt x="0" y="0"/>
                </a:moveTo>
                <a:lnTo>
                  <a:pt x="2390004" y="0"/>
                </a:lnTo>
                <a:lnTo>
                  <a:pt x="2390004" y="2390004"/>
                </a:lnTo>
                <a:lnTo>
                  <a:pt x="0" y="23900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880175" y="3867415"/>
            <a:ext cx="8889286" cy="1284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32"/>
              </a:lnSpc>
            </a:pPr>
            <a:r>
              <a:rPr lang="tr-TR" sz="4139" b="1" dirty="0">
                <a:solidFill>
                  <a:srgbClr val="1B294A"/>
                </a:solidFill>
                <a:latin typeface="+mj-lt"/>
                <a:ea typeface="Open Sans Bold"/>
                <a:cs typeface="Open Sans Bold"/>
                <a:sym typeface="Open Sans Bold"/>
              </a:rPr>
              <a:t>METALÜRJİ VE MALZEME MÜHENDİSLİĞİ BÖLÜMÜ</a:t>
            </a:r>
            <a:endParaRPr lang="en-US" sz="4139" b="1" dirty="0">
              <a:solidFill>
                <a:srgbClr val="1B294A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978470" y="855917"/>
            <a:ext cx="5939963" cy="1242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78"/>
              </a:lnSpc>
            </a:pPr>
            <a:r>
              <a:rPr lang="en-US" sz="3556" b="1" dirty="0">
                <a:solidFill>
                  <a:srgbClr val="1B294A"/>
                </a:solidFill>
                <a:latin typeface="+mj-lt"/>
                <a:ea typeface="Arial Bold"/>
                <a:cs typeface="Arial Bold"/>
                <a:sym typeface="Arial Bold"/>
              </a:rPr>
              <a:t>MARMARA</a:t>
            </a:r>
            <a:r>
              <a:rPr lang="tr-TR" sz="3556" b="1" dirty="0">
                <a:solidFill>
                  <a:srgbClr val="1B294A"/>
                </a:solidFill>
                <a:latin typeface="+mj-lt"/>
                <a:ea typeface="Arial Bold"/>
                <a:cs typeface="Arial Bold"/>
                <a:sym typeface="Arial Bold"/>
              </a:rPr>
              <a:t> </a:t>
            </a:r>
            <a:r>
              <a:rPr lang="en-US" sz="3556" b="1" dirty="0">
                <a:solidFill>
                  <a:srgbClr val="1B294A"/>
                </a:solidFill>
                <a:latin typeface="+mj-lt"/>
                <a:ea typeface="Arial Bold"/>
                <a:cs typeface="Arial Bold"/>
                <a:sym typeface="Arial Bold"/>
              </a:rPr>
              <a:t>ÜNİVERSİTESİ</a:t>
            </a:r>
          </a:p>
          <a:p>
            <a:pPr>
              <a:lnSpc>
                <a:spcPts val="4978"/>
              </a:lnSpc>
            </a:pPr>
            <a:r>
              <a:rPr lang="tr-TR" sz="3556" b="1" dirty="0">
                <a:solidFill>
                  <a:srgbClr val="1B294A"/>
                </a:solidFill>
                <a:latin typeface="+mj-lt"/>
                <a:ea typeface="Arial Bold"/>
                <a:cs typeface="Arial Bold"/>
                <a:sym typeface="Arial Bold"/>
              </a:rPr>
              <a:t>MÜHENDİSLİK FAKÜLTESİ</a:t>
            </a:r>
            <a:endParaRPr lang="en-US" sz="3556" b="1" dirty="0">
              <a:solidFill>
                <a:srgbClr val="1B294A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sp>
        <p:nvSpPr>
          <p:cNvPr id="25" name="AutoShape 25"/>
          <p:cNvSpPr/>
          <p:nvPr/>
        </p:nvSpPr>
        <p:spPr>
          <a:xfrm>
            <a:off x="4938329" y="2199129"/>
            <a:ext cx="577088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1196"/>
            <a:ext cx="16256000" cy="866160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3927"/>
            <a:ext cx="16256000" cy="871614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081" y="2597296"/>
            <a:ext cx="5973119" cy="4197432"/>
            <a:chOff x="18" y="-57150"/>
            <a:chExt cx="8959679" cy="6296148"/>
          </a:xfrm>
        </p:grpSpPr>
        <p:sp>
          <p:nvSpPr>
            <p:cNvPr id="3" name="AutoShape 3"/>
            <p:cNvSpPr/>
            <p:nvPr/>
          </p:nvSpPr>
          <p:spPr>
            <a:xfrm flipV="1">
              <a:off x="18" y="5298329"/>
              <a:ext cx="8596833" cy="12464"/>
            </a:xfrm>
            <a:prstGeom prst="line">
              <a:avLst/>
            </a:prstGeom>
            <a:ln w="24928" cap="flat">
              <a:solidFill>
                <a:srgbClr val="050A3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AutoShape 4"/>
            <p:cNvSpPr/>
            <p:nvPr/>
          </p:nvSpPr>
          <p:spPr>
            <a:xfrm flipV="1">
              <a:off x="36" y="3093862"/>
              <a:ext cx="8596833" cy="12464"/>
            </a:xfrm>
            <a:prstGeom prst="line">
              <a:avLst/>
            </a:prstGeom>
            <a:ln w="24928" cap="flat">
              <a:solidFill>
                <a:srgbClr val="050A3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3" y="-57150"/>
              <a:ext cx="8596833" cy="422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43"/>
                </a:lnSpc>
                <a:spcBef>
                  <a:spcPct val="0"/>
                </a:spcBef>
              </a:pPr>
              <a:r>
                <a:rPr lang="en-US" sz="1744" b="1" dirty="0">
                  <a:solidFill>
                    <a:srgbClr val="050A30"/>
                  </a:solidFill>
                  <a:latin typeface="Arial"/>
                  <a:ea typeface="Arial"/>
                  <a:cs typeface="Arial"/>
                  <a:sym typeface="Arial"/>
                </a:rPr>
                <a:t>Web </a:t>
              </a:r>
              <a:r>
                <a:rPr lang="en-US" sz="1744" b="1" dirty="0" err="1">
                  <a:solidFill>
                    <a:srgbClr val="050A30"/>
                  </a:solidFill>
                  <a:latin typeface="Arial"/>
                  <a:ea typeface="Arial"/>
                  <a:cs typeface="Arial"/>
                  <a:sym typeface="Arial"/>
                </a:rPr>
                <a:t>Sitesi</a:t>
              </a:r>
              <a:endParaRPr lang="en-US" sz="1744" b="1" dirty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3" y="721730"/>
              <a:ext cx="8959644" cy="6924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08"/>
                </a:lnSpc>
              </a:pPr>
              <a:r>
                <a:rPr lang="en-US" sz="3200" u="sng" spc="240" dirty="0">
                  <a:solidFill>
                    <a:schemeClr val="tx2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  <a:hlinkClick r:id="rId2" tooltip="https://mse-eng.marmara.edu.tr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mse-eng.marmara.edu.tr/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3" y="3227826"/>
              <a:ext cx="8596833" cy="422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43"/>
                </a:lnSpc>
                <a:spcBef>
                  <a:spcPct val="0"/>
                </a:spcBef>
              </a:pPr>
              <a:r>
                <a:rPr lang="en-US" sz="1744" b="1" dirty="0">
                  <a:solidFill>
                    <a:srgbClr val="050A30"/>
                  </a:solidFill>
                  <a:latin typeface="Arial"/>
                  <a:ea typeface="Arial"/>
                  <a:cs typeface="Arial"/>
                  <a:sym typeface="Arial"/>
                </a:rPr>
                <a:t>E-</a:t>
              </a:r>
              <a:r>
                <a:rPr lang="en-US" sz="1744" b="1" dirty="0" err="1">
                  <a:solidFill>
                    <a:srgbClr val="050A30"/>
                  </a:solidFill>
                  <a:latin typeface="Arial"/>
                  <a:ea typeface="Arial"/>
                  <a:cs typeface="Arial"/>
                  <a:sym typeface="Arial"/>
                </a:rPr>
                <a:t>posta</a:t>
              </a:r>
              <a:endParaRPr lang="en-US" sz="1744" b="1" dirty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3" y="5816382"/>
              <a:ext cx="8596833" cy="422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43"/>
                </a:lnSpc>
                <a:spcBef>
                  <a:spcPct val="0"/>
                </a:spcBef>
              </a:pPr>
              <a:r>
                <a:rPr lang="en-US" sz="1744" b="1" dirty="0" err="1">
                  <a:solidFill>
                    <a:srgbClr val="050A30"/>
                  </a:solidFill>
                  <a:latin typeface="Arial"/>
                  <a:ea typeface="Arial"/>
                  <a:cs typeface="Arial"/>
                  <a:sym typeface="Arial"/>
                </a:rPr>
                <a:t>Telefon</a:t>
              </a:r>
              <a:endParaRPr lang="en-US" sz="1744" b="1" dirty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617763" y="622058"/>
            <a:ext cx="6735666" cy="2347849"/>
            <a:chOff x="0" y="76200"/>
            <a:chExt cx="10103498" cy="352177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2160656"/>
              <a:ext cx="10103498" cy="1437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397"/>
                </a:lnSpc>
              </a:pPr>
              <a:endParaRPr sz="16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6200"/>
              <a:ext cx="10103498" cy="10195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73"/>
                </a:lnSpc>
              </a:pPr>
              <a:r>
                <a:rPr lang="en-US" sz="5273" b="1" spc="421">
                  <a:solidFill>
                    <a:srgbClr val="050A3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İletişim Bilgileri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3121196" y="347716"/>
            <a:ext cx="2014756" cy="2014756"/>
          </a:xfrm>
          <a:custGeom>
            <a:avLst/>
            <a:gdLst/>
            <a:ahLst/>
            <a:cxnLst/>
            <a:rect l="l" t="t" r="r" b="b"/>
            <a:pathLst>
              <a:path w="2266601" h="2266601">
                <a:moveTo>
                  <a:pt x="0" y="0"/>
                </a:moveTo>
                <a:lnTo>
                  <a:pt x="2266601" y="0"/>
                </a:lnTo>
                <a:lnTo>
                  <a:pt x="2266601" y="2266601"/>
                </a:lnTo>
                <a:lnTo>
                  <a:pt x="0" y="22666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26068" y="5113569"/>
            <a:ext cx="4291693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4"/>
              </a:lnSpc>
              <a:spcBef>
                <a:spcPct val="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mseinfo@marmara.edu.tr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948767" y="3089904"/>
            <a:ext cx="7537117" cy="2046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Bölüm </a:t>
            </a:r>
            <a:r>
              <a:rPr lang="en-US" sz="3200" b="1" dirty="0" err="1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Adresi</a:t>
            </a:r>
            <a:r>
              <a:rPr lang="en-US" sz="3200" b="1" dirty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>
              <a:lnSpc>
                <a:spcPts val="3982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Mühendislik</a:t>
            </a:r>
            <a:r>
              <a:rPr lang="en-US" sz="2000" dirty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Fakültesi</a:t>
            </a:r>
            <a:r>
              <a:rPr lang="en-US" sz="2000" dirty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dirty="0" err="1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Metalürji</a:t>
            </a:r>
            <a:r>
              <a:rPr lang="en-US" sz="2000" dirty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ve</a:t>
            </a:r>
            <a:r>
              <a:rPr lang="en-US" sz="2000" dirty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Malzeme</a:t>
            </a:r>
            <a:r>
              <a:rPr lang="en-US" sz="2000" dirty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 Müh. </a:t>
            </a:r>
            <a:r>
              <a:rPr lang="en-US" sz="2000" dirty="0" err="1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Bölümü</a:t>
            </a:r>
            <a:r>
              <a:rPr lang="en-US" sz="2000" dirty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>
              <a:lnSpc>
                <a:spcPts val="3982"/>
              </a:lnSpc>
              <a:spcBef>
                <a:spcPct val="0"/>
              </a:spcBef>
            </a:pPr>
            <a:r>
              <a:rPr lang="en-US" sz="2000" dirty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Recep Tayyip Erdoğan </a:t>
            </a:r>
            <a:r>
              <a:rPr lang="en-US" sz="2000" dirty="0" err="1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Külliyesi</a:t>
            </a:r>
            <a:r>
              <a:rPr lang="en-US" sz="2000" dirty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Maltepe</a:t>
            </a:r>
            <a:r>
              <a:rPr lang="en-US" sz="2000" dirty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Yerleşkesi</a:t>
            </a:r>
            <a:r>
              <a:rPr lang="en-US" sz="2000" dirty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, M3 </a:t>
            </a:r>
            <a:r>
              <a:rPr lang="en-US" sz="2000" dirty="0" err="1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Binası</a:t>
            </a:r>
            <a:r>
              <a:rPr lang="en-US" sz="2000" dirty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İdealtepe</a:t>
            </a:r>
            <a:r>
              <a:rPr lang="en-US" sz="2000" dirty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Yolu</a:t>
            </a:r>
            <a:r>
              <a:rPr lang="en-US" sz="2000" dirty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 No:15,</a:t>
            </a:r>
            <a:r>
              <a:rPr lang="tr-TR" sz="2000" dirty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Aydınevler</a:t>
            </a:r>
            <a:r>
              <a:rPr lang="en-US" sz="2000" dirty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Mah</a:t>
            </a:r>
            <a:r>
              <a:rPr lang="en-US" sz="2000" dirty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., 34854, </a:t>
            </a:r>
            <a:r>
              <a:rPr lang="en-US" sz="2000" dirty="0" err="1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Maltepe</a:t>
            </a:r>
            <a:r>
              <a:rPr lang="en-US" sz="2000" dirty="0">
                <a:solidFill>
                  <a:srgbClr val="050A30"/>
                </a:solidFill>
                <a:latin typeface="Arial"/>
                <a:ea typeface="Arial"/>
                <a:cs typeface="Arial"/>
                <a:sym typeface="Arial"/>
              </a:rPr>
              <a:t> -İstanbul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3396" y="6899336"/>
            <a:ext cx="2640928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57"/>
              </a:lnSpc>
              <a:spcBef>
                <a:spcPct val="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(0216) 777 36 91</a:t>
            </a:r>
          </a:p>
        </p:txBody>
      </p:sp>
      <p:sp>
        <p:nvSpPr>
          <p:cNvPr id="16" name="AutoShape 16"/>
          <p:cNvSpPr/>
          <p:nvPr/>
        </p:nvSpPr>
        <p:spPr>
          <a:xfrm flipH="1" flipV="1">
            <a:off x="7183876" y="2917653"/>
            <a:ext cx="0" cy="4924737"/>
          </a:xfrm>
          <a:prstGeom prst="line">
            <a:avLst/>
          </a:prstGeom>
          <a:ln w="38100" cap="flat">
            <a:solidFill>
              <a:schemeClr val="accent1">
                <a:lumMod val="7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9" y="38100"/>
            <a:ext cx="1621536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2" y="38100"/>
            <a:ext cx="16246035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2" y="38100"/>
            <a:ext cx="16246035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F16B1C-6450-40F9-48DD-F9BEC908D4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600200"/>
            <a:ext cx="17780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F140A2-7985-F8E5-D625-EDD6B035751B}"/>
              </a:ext>
            </a:extLst>
          </p:cNvPr>
          <p:cNvSpPr txBox="1"/>
          <p:nvPr/>
        </p:nvSpPr>
        <p:spPr>
          <a:xfrm>
            <a:off x="4242095" y="89066"/>
            <a:ext cx="77718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AKADEMİK KADRO</a:t>
            </a:r>
            <a:endParaRPr lang="en-US" sz="60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09490B-1D81-15A9-42F7-494C39BF19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0" y="1607509"/>
            <a:ext cx="17780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56D458-8035-449C-4833-75B1D73B7B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00" y="1607509"/>
            <a:ext cx="1778000" cy="2667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322AD3-3A57-5DD0-A9D5-438B582962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0" y="1607509"/>
            <a:ext cx="17780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6F4BBB-7766-0FA4-BFCF-E684444932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00" y="1600200"/>
            <a:ext cx="17780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E893E3-A471-1F21-0B56-58D73274DF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5486400"/>
            <a:ext cx="17780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8364A6-9CED-C328-2EBE-A0F2B80FF0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0" y="5486400"/>
            <a:ext cx="17780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B5EB27-B9F6-F793-948C-C5E5F28236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00" y="5486400"/>
            <a:ext cx="17780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A42AA9-3D94-8864-D6A1-DA702AA063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0" y="5486400"/>
            <a:ext cx="17780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60960C-BDCB-0E61-8436-4645A93F20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600" y="5486400"/>
            <a:ext cx="17780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A848F69-3E9D-B1B9-E36A-51FFA29FC34F}"/>
              </a:ext>
            </a:extLst>
          </p:cNvPr>
          <p:cNvSpPr txBox="1"/>
          <p:nvPr/>
        </p:nvSpPr>
        <p:spPr>
          <a:xfrm>
            <a:off x="965200" y="4382231"/>
            <a:ext cx="177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Prof. Dr. Cevat SARIOĞLU </a:t>
            </a:r>
            <a:endParaRPr lang="tr-TR" sz="1400" b="1" dirty="0"/>
          </a:p>
          <a:p>
            <a:r>
              <a:rPr lang="en-US" sz="1400" b="1" dirty="0"/>
              <a:t>Bölüm </a:t>
            </a:r>
            <a:r>
              <a:rPr lang="en-US" sz="1400" b="1" dirty="0" err="1"/>
              <a:t>Başkanı</a:t>
            </a:r>
            <a:endParaRPr lang="en-US" sz="14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581FF97-A601-6791-201C-F5A9FD4AF91B}"/>
              </a:ext>
            </a:extLst>
          </p:cNvPr>
          <p:cNvSpPr txBox="1"/>
          <p:nvPr/>
        </p:nvSpPr>
        <p:spPr>
          <a:xfrm>
            <a:off x="4051300" y="4382231"/>
            <a:ext cx="20955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Dr. Öğr. Üyesi Görkem YUMUŞAK </a:t>
            </a:r>
            <a:endParaRPr lang="tr-TR" sz="1400" b="1" dirty="0"/>
          </a:p>
          <a:p>
            <a:r>
              <a:rPr lang="en-US" sz="1400" b="1" dirty="0"/>
              <a:t>Bölüm Başkan</a:t>
            </a:r>
            <a:r>
              <a:rPr lang="tr-TR" sz="1400" b="1" dirty="0"/>
              <a:t> </a:t>
            </a:r>
            <a:r>
              <a:rPr lang="en-US" sz="1400" b="1" dirty="0"/>
              <a:t>Yardımcısı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47D5C7-3A4D-AA97-C70F-2C44F05F6CC9}"/>
              </a:ext>
            </a:extLst>
          </p:cNvPr>
          <p:cNvSpPr txBox="1"/>
          <p:nvPr/>
        </p:nvSpPr>
        <p:spPr>
          <a:xfrm>
            <a:off x="6985000" y="4382231"/>
            <a:ext cx="1930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Prof. Dr. Ziya Engin ERKMEN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440237-6B70-D2F9-8722-111132CF3EE8}"/>
              </a:ext>
            </a:extLst>
          </p:cNvPr>
          <p:cNvSpPr txBox="1"/>
          <p:nvPr/>
        </p:nvSpPr>
        <p:spPr>
          <a:xfrm>
            <a:off x="10033000" y="4382231"/>
            <a:ext cx="177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Prof. Dr. Recep ARTIR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A39053-E597-E7DA-003D-F51517FD39DE}"/>
              </a:ext>
            </a:extLst>
          </p:cNvPr>
          <p:cNvSpPr txBox="1"/>
          <p:nvPr/>
        </p:nvSpPr>
        <p:spPr>
          <a:xfrm>
            <a:off x="12928600" y="4382230"/>
            <a:ext cx="2438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Prof. Dr. Serdar AKTAŞ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1B8196-7779-ED8E-1C9D-A98405F4FB7C}"/>
              </a:ext>
            </a:extLst>
          </p:cNvPr>
          <p:cNvSpPr txBox="1"/>
          <p:nvPr/>
        </p:nvSpPr>
        <p:spPr>
          <a:xfrm>
            <a:off x="965200" y="8257295"/>
            <a:ext cx="2209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Prof. Dr. Bahadır TUNABOYLU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CFCADF-B70C-AF5B-C595-5F7E933F5666}"/>
              </a:ext>
            </a:extLst>
          </p:cNvPr>
          <p:cNvSpPr txBox="1"/>
          <p:nvPr/>
        </p:nvSpPr>
        <p:spPr>
          <a:xfrm>
            <a:off x="3968010" y="8257295"/>
            <a:ext cx="2158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Prof. Dr. Melis ŞEREFOĞLU KAYA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99D3772-6663-E86F-821D-7CC2DD9AD3B3}"/>
              </a:ext>
            </a:extLst>
          </p:cNvPr>
          <p:cNvSpPr txBox="1"/>
          <p:nvPr/>
        </p:nvSpPr>
        <p:spPr>
          <a:xfrm>
            <a:off x="7137400" y="8257295"/>
            <a:ext cx="177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/>
              <a:t>Doç</a:t>
            </a:r>
            <a:r>
              <a:rPr lang="en-US" sz="1400" b="1" dirty="0"/>
              <a:t>. Dr. Seval GENÇ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DCD0345-ECDB-B885-77DB-697A1CF738CA}"/>
              </a:ext>
            </a:extLst>
          </p:cNvPr>
          <p:cNvSpPr txBox="1"/>
          <p:nvPr/>
        </p:nvSpPr>
        <p:spPr>
          <a:xfrm>
            <a:off x="10016460" y="8257295"/>
            <a:ext cx="18376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/>
              <a:t>Doç</a:t>
            </a:r>
            <a:r>
              <a:rPr lang="en-US" sz="1400" b="1" dirty="0"/>
              <a:t>. Dr. Üyesi Mehmet Masum TÜNÇAY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9FA9CBD-3669-1B52-0ABD-D1CEBF8F656A}"/>
              </a:ext>
            </a:extLst>
          </p:cNvPr>
          <p:cNvSpPr txBox="1"/>
          <p:nvPr/>
        </p:nvSpPr>
        <p:spPr>
          <a:xfrm>
            <a:off x="12912060" y="8257295"/>
            <a:ext cx="19047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Dr. Öğr. Üyesi. Burcu Nilgün ÇETİNER</a:t>
            </a:r>
          </a:p>
        </p:txBody>
      </p:sp>
    </p:spTree>
    <p:extLst>
      <p:ext uri="{BB962C8B-B14F-4D97-AF65-F5344CB8AC3E}">
        <p14:creationId xmlns:p14="http://schemas.microsoft.com/office/powerpoint/2010/main" val="1305697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235D5A9-73A3-EB86-6A56-B60F1EB1621B}"/>
              </a:ext>
            </a:extLst>
          </p:cNvPr>
          <p:cNvSpPr txBox="1"/>
          <p:nvPr/>
        </p:nvSpPr>
        <p:spPr>
          <a:xfrm>
            <a:off x="4063705" y="304800"/>
            <a:ext cx="81285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AKADEMİK KADRO</a:t>
            </a:r>
            <a:endParaRPr lang="en-US" sz="60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A02AA5-59DE-69EA-822E-71AA9A88E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61" y="1919413"/>
            <a:ext cx="2057400" cy="2707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57EA53-3BD2-C9A6-FFAD-2B2536326F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574" y="1906993"/>
            <a:ext cx="18288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21B743-D570-1A0D-B346-16569DD16A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87" y="1901677"/>
            <a:ext cx="18288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722678-89ED-78BD-AE63-E6244EC8BE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7954" y="5481970"/>
            <a:ext cx="2060944" cy="2869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6D268F-9D61-9E75-BABA-E40B181918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178" y="1901677"/>
            <a:ext cx="18288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EC0659-5244-4BAC-AABD-D98B8BA851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065" y="1933590"/>
            <a:ext cx="1828800" cy="2743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05618C-3EAF-2D1F-49E1-73915A17B5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573" y="5515639"/>
            <a:ext cx="1872777" cy="2809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2DCD67B-64E3-BF4D-423C-CCCD22DFA3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849" y="5480198"/>
            <a:ext cx="2106875" cy="2809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43613E-9A39-C874-EB2B-522BBB4790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399" y="5515640"/>
            <a:ext cx="2049487" cy="2869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2CC113-1393-7760-BB35-72CEFD7E0FF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944" y="5517759"/>
            <a:ext cx="1911751" cy="2867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872D243-14B6-0D63-A1BC-50347B2897E2}"/>
              </a:ext>
            </a:extLst>
          </p:cNvPr>
          <p:cNvSpPr txBox="1"/>
          <p:nvPr/>
        </p:nvSpPr>
        <p:spPr>
          <a:xfrm>
            <a:off x="413187" y="4731390"/>
            <a:ext cx="20757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Dr. Öğr. Üyesi. Emrah DEMİR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27EAEF-29FA-7B83-9070-2B44C5C2DE55}"/>
              </a:ext>
            </a:extLst>
          </p:cNvPr>
          <p:cNvSpPr txBox="1"/>
          <p:nvPr/>
        </p:nvSpPr>
        <p:spPr>
          <a:xfrm>
            <a:off x="3760573" y="4731390"/>
            <a:ext cx="20757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/>
              <a:t>Arş</a:t>
            </a:r>
            <a:r>
              <a:rPr lang="en-US" sz="1400" b="1" dirty="0"/>
              <a:t>. </a:t>
            </a:r>
            <a:r>
              <a:rPr lang="en-US" sz="1400" b="1" dirty="0" err="1"/>
              <a:t>Gör</a:t>
            </a:r>
            <a:r>
              <a:rPr lang="en-US" sz="1400" b="1" dirty="0"/>
              <a:t>. Dr. Eyüp Anıl DUMAN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7A274C-0389-AB59-D78F-4799F6E7D78C}"/>
              </a:ext>
            </a:extLst>
          </p:cNvPr>
          <p:cNvSpPr txBox="1"/>
          <p:nvPr/>
        </p:nvSpPr>
        <p:spPr>
          <a:xfrm>
            <a:off x="6806849" y="4749111"/>
            <a:ext cx="20757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/>
              <a:t>Arş</a:t>
            </a:r>
            <a:r>
              <a:rPr lang="en-US" sz="1400" b="1" dirty="0"/>
              <a:t>. </a:t>
            </a:r>
            <a:r>
              <a:rPr lang="en-US" sz="1400" b="1" dirty="0" err="1"/>
              <a:t>Gör</a:t>
            </a:r>
            <a:r>
              <a:rPr lang="en-US" sz="1400" b="1" dirty="0"/>
              <a:t>. Dr. Selim DEMİRCİ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76EA20-866A-6BC9-33DE-4EB86112F21C}"/>
              </a:ext>
            </a:extLst>
          </p:cNvPr>
          <p:cNvSpPr txBox="1"/>
          <p:nvPr/>
        </p:nvSpPr>
        <p:spPr>
          <a:xfrm>
            <a:off x="427954" y="8425185"/>
            <a:ext cx="2060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/>
              <a:t>Arş</a:t>
            </a:r>
            <a:r>
              <a:rPr lang="en-US" sz="1400" b="1" dirty="0"/>
              <a:t>. </a:t>
            </a:r>
            <a:r>
              <a:rPr lang="en-US" sz="1400" b="1" dirty="0" err="1"/>
              <a:t>Gör</a:t>
            </a:r>
            <a:r>
              <a:rPr lang="en-US" sz="1400" b="1" dirty="0"/>
              <a:t>. Dr. Alaaddin Cem OK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6AF879D-1912-30C2-7EE3-3514E9AC656A}"/>
              </a:ext>
            </a:extLst>
          </p:cNvPr>
          <p:cNvSpPr txBox="1"/>
          <p:nvPr/>
        </p:nvSpPr>
        <p:spPr>
          <a:xfrm>
            <a:off x="13080106" y="4839111"/>
            <a:ext cx="20609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/>
              <a:t>Arş</a:t>
            </a:r>
            <a:r>
              <a:rPr lang="en-US" sz="1400" b="1" dirty="0"/>
              <a:t>. </a:t>
            </a:r>
            <a:r>
              <a:rPr lang="en-US" sz="1400" b="1" dirty="0" err="1"/>
              <a:t>Gör</a:t>
            </a:r>
            <a:r>
              <a:rPr lang="en-US" sz="1400" b="1" dirty="0"/>
              <a:t>. Özgür ÇINAR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5B520F8-1D6F-7DE8-5C2E-0A3E2F48D27C}"/>
              </a:ext>
            </a:extLst>
          </p:cNvPr>
          <p:cNvSpPr txBox="1"/>
          <p:nvPr/>
        </p:nvSpPr>
        <p:spPr>
          <a:xfrm>
            <a:off x="10095702" y="4788438"/>
            <a:ext cx="1918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/>
              <a:t>Arş</a:t>
            </a:r>
            <a:r>
              <a:rPr lang="en-US" sz="1400" b="1" dirty="0"/>
              <a:t>. </a:t>
            </a:r>
            <a:r>
              <a:rPr lang="en-US" sz="1400" b="1" dirty="0" err="1"/>
              <a:t>Gör</a:t>
            </a:r>
            <a:r>
              <a:rPr lang="en-US" sz="1400" b="1" dirty="0"/>
              <a:t>. Neslihan ALPAY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ECC5FD4-7BCB-09EC-46CF-E8EAF72C62EF}"/>
              </a:ext>
            </a:extLst>
          </p:cNvPr>
          <p:cNvSpPr txBox="1"/>
          <p:nvPr/>
        </p:nvSpPr>
        <p:spPr>
          <a:xfrm>
            <a:off x="3760573" y="8431944"/>
            <a:ext cx="1771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/>
              <a:t>Arş</a:t>
            </a:r>
            <a:r>
              <a:rPr lang="en-US" sz="1400" b="1" dirty="0"/>
              <a:t>. </a:t>
            </a:r>
            <a:r>
              <a:rPr lang="en-US" sz="1400" b="1" dirty="0" err="1"/>
              <a:t>Gör</a:t>
            </a:r>
            <a:r>
              <a:rPr lang="en-US" sz="1400" b="1" dirty="0"/>
              <a:t>.</a:t>
            </a:r>
            <a:r>
              <a:rPr lang="tr-TR" sz="1400" b="1" dirty="0"/>
              <a:t> Dr.</a:t>
            </a:r>
            <a:r>
              <a:rPr lang="en-US" sz="1400" b="1" dirty="0"/>
              <a:t> </a:t>
            </a:r>
            <a:r>
              <a:rPr lang="en-US" sz="1400" b="1" dirty="0" err="1"/>
              <a:t>Şükrü</a:t>
            </a:r>
            <a:r>
              <a:rPr lang="en-US" sz="1400" b="1" dirty="0"/>
              <a:t> KAYA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42DFCF2-F57B-04E6-E292-AD9F783BED53}"/>
              </a:ext>
            </a:extLst>
          </p:cNvPr>
          <p:cNvSpPr txBox="1"/>
          <p:nvPr/>
        </p:nvSpPr>
        <p:spPr>
          <a:xfrm>
            <a:off x="6904339" y="8351714"/>
            <a:ext cx="17374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/>
              <a:t>Arş</a:t>
            </a:r>
            <a:r>
              <a:rPr lang="en-US" sz="1400" b="1" dirty="0"/>
              <a:t>. </a:t>
            </a:r>
            <a:r>
              <a:rPr lang="en-US" sz="1400" b="1" dirty="0" err="1"/>
              <a:t>Gör</a:t>
            </a:r>
            <a:r>
              <a:rPr lang="en-US" sz="1400" b="1" dirty="0"/>
              <a:t>. Didem KAPLAN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88BB6F-1906-48B9-4330-D8C53A24E796}"/>
              </a:ext>
            </a:extLst>
          </p:cNvPr>
          <p:cNvSpPr txBox="1"/>
          <p:nvPr/>
        </p:nvSpPr>
        <p:spPr>
          <a:xfrm>
            <a:off x="10147874" y="8432273"/>
            <a:ext cx="22349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/>
              <a:t>Arş</a:t>
            </a:r>
            <a:r>
              <a:rPr lang="en-US" sz="1400" b="1" dirty="0"/>
              <a:t>. </a:t>
            </a:r>
            <a:r>
              <a:rPr lang="en-US" sz="1400" b="1" dirty="0" err="1"/>
              <a:t>Gör</a:t>
            </a:r>
            <a:r>
              <a:rPr lang="en-US" sz="1400" b="1" dirty="0"/>
              <a:t>. Ahmet Sait </a:t>
            </a:r>
            <a:r>
              <a:rPr lang="en-US" sz="1400" b="1" dirty="0" err="1"/>
              <a:t>Doğaner</a:t>
            </a:r>
            <a:endParaRPr lang="en-US" sz="14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9FC5BFF-FE8D-3E15-E2E2-0E38DD068B43}"/>
              </a:ext>
            </a:extLst>
          </p:cNvPr>
          <p:cNvSpPr txBox="1"/>
          <p:nvPr/>
        </p:nvSpPr>
        <p:spPr>
          <a:xfrm>
            <a:off x="13252989" y="8459435"/>
            <a:ext cx="22349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Semih GÜVEN</a:t>
            </a:r>
            <a:r>
              <a:rPr lang="tr-TR" sz="1400" b="1" dirty="0"/>
              <a:t> </a:t>
            </a:r>
          </a:p>
          <a:p>
            <a:r>
              <a:rPr lang="tr-TR" sz="1300" b="1" dirty="0"/>
              <a:t>Metalografi Laboratuvar Teknikeri</a:t>
            </a:r>
            <a:endParaRPr lang="en-US" sz="1300" b="1" dirty="0"/>
          </a:p>
        </p:txBody>
      </p:sp>
    </p:spTree>
    <p:extLst>
      <p:ext uri="{BB962C8B-B14F-4D97-AF65-F5344CB8AC3E}">
        <p14:creationId xmlns:p14="http://schemas.microsoft.com/office/powerpoint/2010/main" val="3072884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2" y="38100"/>
            <a:ext cx="16246035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862B57D-7CA6-4431-8A07-4CA315845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80975"/>
            <a:ext cx="16249650" cy="87820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3927"/>
            <a:ext cx="16256000" cy="871614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223</Words>
  <Application>Microsoft Office PowerPoint</Application>
  <PresentationFormat>Custom</PresentationFormat>
  <Paragraphs>40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Arial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anıl duman</cp:lastModifiedBy>
  <cp:revision>5</cp:revision>
  <dcterms:created xsi:type="dcterms:W3CDTF">2006-08-16T00:00:00Z</dcterms:created>
  <dcterms:modified xsi:type="dcterms:W3CDTF">2026-07-10T08:06:40Z</dcterms:modified>
</cp:coreProperties>
</file>