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8" r:id="rId3"/>
    <p:sldId id="385" r:id="rId4"/>
    <p:sldId id="370" r:id="rId5"/>
    <p:sldId id="371" r:id="rId6"/>
    <p:sldId id="386" r:id="rId7"/>
    <p:sldId id="372" r:id="rId8"/>
    <p:sldId id="373" r:id="rId9"/>
    <p:sldId id="374" r:id="rId10"/>
    <p:sldId id="375" r:id="rId11"/>
    <p:sldId id="376" r:id="rId12"/>
    <p:sldId id="379" r:id="rId13"/>
    <p:sldId id="378" r:id="rId14"/>
    <p:sldId id="377" r:id="rId15"/>
    <p:sldId id="380" r:id="rId16"/>
    <p:sldId id="381" r:id="rId17"/>
    <p:sldId id="382" r:id="rId18"/>
    <p:sldId id="383" r:id="rId19"/>
    <p:sldId id="388" r:id="rId20"/>
    <p:sldId id="384" r:id="rId21"/>
    <p:sldId id="390" r:id="rId22"/>
    <p:sldId id="391" r:id="rId23"/>
    <p:sldId id="392" r:id="rId24"/>
    <p:sldId id="393" r:id="rId25"/>
    <p:sldId id="389" r:id="rId26"/>
    <p:sldId id="394" r:id="rId27"/>
    <p:sldId id="387" r:id="rId28"/>
  </p:sldIdLst>
  <p:sldSz cx="9144000" cy="6858000" type="screen4x3"/>
  <p:notesSz cx="7315200" cy="96012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FF99CC"/>
    <a:srgbClr val="FF6699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>
      <p:cViewPr varScale="1">
        <p:scale>
          <a:sx n="74" d="100"/>
          <a:sy n="74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alfCircleOrganizationChart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</a:t>
          </a:r>
          <a:r>
            <a:rPr lang="tr-TR" dirty="0" err="1" smtClean="0"/>
            <a:t>Karakterizasyonu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5EDEBC6B-54BB-444A-98E9-07BBE5508490}" type="pres">
      <dgm:prSet presAssocID="{945F8FAC-C047-4511-B370-FA55BC5DC63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3051C7-9B96-4520-9EAF-369B209E69AB}" type="pres">
      <dgm:prSet presAssocID="{FDACFA9B-7750-4996-8D71-3A132A455323}" presName="hierRoot1" presStyleCnt="0">
        <dgm:presLayoutVars>
          <dgm:hierBranch val="init"/>
        </dgm:presLayoutVars>
      </dgm:prSet>
      <dgm:spPr/>
    </dgm:pt>
    <dgm:pt modelId="{CA838095-B013-4E39-8D16-1284DB2EC428}" type="pres">
      <dgm:prSet presAssocID="{FDACFA9B-7750-4996-8D71-3A132A455323}" presName="rootComposite1" presStyleCnt="0"/>
      <dgm:spPr/>
    </dgm:pt>
    <dgm:pt modelId="{7AA3C93C-FD17-4C75-B8CF-6FC267F15757}" type="pres">
      <dgm:prSet presAssocID="{FDACFA9B-7750-4996-8D71-3A132A45532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429026-12B7-419D-88E6-956E65077CCD}" type="pres">
      <dgm:prSet presAssocID="{FDACFA9B-7750-4996-8D71-3A132A455323}" presName="topArc1" presStyleLbl="parChTrans1D1" presStyleIdx="0" presStyleCnt="6"/>
      <dgm:spPr/>
    </dgm:pt>
    <dgm:pt modelId="{8EFA1955-6F5A-4CCA-9C84-32604A0D0D2D}" type="pres">
      <dgm:prSet presAssocID="{FDACFA9B-7750-4996-8D71-3A132A455323}" presName="bottomArc1" presStyleLbl="parChTrans1D1" presStyleIdx="1" presStyleCnt="6"/>
      <dgm:spPr/>
    </dgm:pt>
    <dgm:pt modelId="{6A056453-FCA0-4497-9212-8D1861AB9D96}" type="pres">
      <dgm:prSet presAssocID="{FDACFA9B-7750-4996-8D71-3A132A455323}" presName="topConnNode1" presStyleLbl="node1" presStyleIdx="0" presStyleCnt="0"/>
      <dgm:spPr/>
      <dgm:t>
        <a:bodyPr/>
        <a:lstStyle/>
        <a:p>
          <a:endParaRPr lang="en-US"/>
        </a:p>
      </dgm:t>
    </dgm:pt>
    <dgm:pt modelId="{1CDFAAB7-E837-432E-8C2F-8326F59D909E}" type="pres">
      <dgm:prSet presAssocID="{FDACFA9B-7750-4996-8D71-3A132A455323}" presName="hierChild2" presStyleCnt="0"/>
      <dgm:spPr/>
    </dgm:pt>
    <dgm:pt modelId="{2BAF3E2C-CCED-4568-9FAE-CAED12ABCD4C}" type="pres">
      <dgm:prSet presAssocID="{5FE224F4-4D90-4495-B8F6-BF698CD7F9DE}" presName="Name28" presStyleLbl="parChTrans1D2" presStyleIdx="0" presStyleCnt="2"/>
      <dgm:spPr/>
      <dgm:t>
        <a:bodyPr/>
        <a:lstStyle/>
        <a:p>
          <a:endParaRPr lang="en-US"/>
        </a:p>
      </dgm:t>
    </dgm:pt>
    <dgm:pt modelId="{A97FAA74-48D4-4592-B63D-14F117C61668}" type="pres">
      <dgm:prSet presAssocID="{178FC215-EFD8-4EBC-837E-59746186B117}" presName="hierRoot2" presStyleCnt="0">
        <dgm:presLayoutVars>
          <dgm:hierBranch val="init"/>
        </dgm:presLayoutVars>
      </dgm:prSet>
      <dgm:spPr/>
    </dgm:pt>
    <dgm:pt modelId="{A563469F-67C4-44B3-8F5B-1131FFB2EB1D}" type="pres">
      <dgm:prSet presAssocID="{178FC215-EFD8-4EBC-837E-59746186B117}" presName="rootComposite2" presStyleCnt="0"/>
      <dgm:spPr/>
    </dgm:pt>
    <dgm:pt modelId="{7FFA980A-DAAB-4C21-B45B-8100A0629BEF}" type="pres">
      <dgm:prSet presAssocID="{178FC215-EFD8-4EBC-837E-59746186B11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6FF330-2374-4BD7-9581-55203A98604B}" type="pres">
      <dgm:prSet presAssocID="{178FC215-EFD8-4EBC-837E-59746186B117}" presName="topArc2" presStyleLbl="parChTrans1D1" presStyleIdx="2" presStyleCnt="6"/>
      <dgm:spPr/>
    </dgm:pt>
    <dgm:pt modelId="{27C4C12F-56CD-47DB-8732-FC4258136842}" type="pres">
      <dgm:prSet presAssocID="{178FC215-EFD8-4EBC-837E-59746186B117}" presName="bottomArc2" presStyleLbl="parChTrans1D1" presStyleIdx="3" presStyleCnt="6"/>
      <dgm:spPr/>
    </dgm:pt>
    <dgm:pt modelId="{6587AD6A-838F-482F-A110-3F2BDDA57FE7}" type="pres">
      <dgm:prSet presAssocID="{178FC215-EFD8-4EBC-837E-59746186B117}" presName="topConnNode2" presStyleLbl="node2" presStyleIdx="0" presStyleCnt="0"/>
      <dgm:spPr/>
      <dgm:t>
        <a:bodyPr/>
        <a:lstStyle/>
        <a:p>
          <a:endParaRPr lang="en-US"/>
        </a:p>
      </dgm:t>
    </dgm:pt>
    <dgm:pt modelId="{737C6509-1F43-4798-A5B0-84CE3A2CCE50}" type="pres">
      <dgm:prSet presAssocID="{178FC215-EFD8-4EBC-837E-59746186B117}" presName="hierChild4" presStyleCnt="0"/>
      <dgm:spPr/>
    </dgm:pt>
    <dgm:pt modelId="{268E6922-F235-4CC2-A344-8889D55C76EC}" type="pres">
      <dgm:prSet presAssocID="{178FC215-EFD8-4EBC-837E-59746186B117}" presName="hierChild5" presStyleCnt="0"/>
      <dgm:spPr/>
    </dgm:pt>
    <dgm:pt modelId="{BC75B7B4-25FC-4F2F-89E2-FAC440DD2A5F}" type="pres">
      <dgm:prSet presAssocID="{CF5D0B0D-4D45-4ACF-9E57-F8AC3CB63C8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7F0A9335-33CA-4CBA-987D-AF7582199606}" type="pres">
      <dgm:prSet presAssocID="{20197158-69C6-43B4-8709-59B01C8EFC74}" presName="hierRoot2" presStyleCnt="0">
        <dgm:presLayoutVars>
          <dgm:hierBranch val="init"/>
        </dgm:presLayoutVars>
      </dgm:prSet>
      <dgm:spPr/>
    </dgm:pt>
    <dgm:pt modelId="{C9C51CE3-E323-40EC-970F-22690E331A22}" type="pres">
      <dgm:prSet presAssocID="{20197158-69C6-43B4-8709-59B01C8EFC74}" presName="rootComposite2" presStyleCnt="0"/>
      <dgm:spPr/>
    </dgm:pt>
    <dgm:pt modelId="{A4CE2098-4CCD-4AB4-B3BB-B8DB1094E102}" type="pres">
      <dgm:prSet presAssocID="{20197158-69C6-43B4-8709-59B01C8EFC7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A4EA3-5806-4549-ADF3-8B99CBFA3874}" type="pres">
      <dgm:prSet presAssocID="{20197158-69C6-43B4-8709-59B01C8EFC74}" presName="topArc2" presStyleLbl="parChTrans1D1" presStyleIdx="4" presStyleCnt="6"/>
      <dgm:spPr/>
    </dgm:pt>
    <dgm:pt modelId="{77A2BB61-ADDD-4EDC-BA05-5F1457D7C75D}" type="pres">
      <dgm:prSet presAssocID="{20197158-69C6-43B4-8709-59B01C8EFC74}" presName="bottomArc2" presStyleLbl="parChTrans1D1" presStyleIdx="5" presStyleCnt="6"/>
      <dgm:spPr/>
    </dgm:pt>
    <dgm:pt modelId="{3BDE12CE-ED2F-434B-B10E-BF237062BF6D}" type="pres">
      <dgm:prSet presAssocID="{20197158-69C6-43B4-8709-59B01C8EFC74}" presName="topConnNode2" presStyleLbl="node2" presStyleIdx="0" presStyleCnt="0"/>
      <dgm:spPr/>
      <dgm:t>
        <a:bodyPr/>
        <a:lstStyle/>
        <a:p>
          <a:endParaRPr lang="en-US"/>
        </a:p>
      </dgm:t>
    </dgm:pt>
    <dgm:pt modelId="{F41DDBBD-AB42-4E26-8BF6-5BFA9EC3CF90}" type="pres">
      <dgm:prSet presAssocID="{20197158-69C6-43B4-8709-59B01C8EFC74}" presName="hierChild4" presStyleCnt="0"/>
      <dgm:spPr/>
    </dgm:pt>
    <dgm:pt modelId="{B29D7829-BFBD-4FF0-B876-B26F46BC8F90}" type="pres">
      <dgm:prSet presAssocID="{20197158-69C6-43B4-8709-59B01C8EFC74}" presName="hierChild5" presStyleCnt="0"/>
      <dgm:spPr/>
    </dgm:pt>
    <dgm:pt modelId="{7B320D47-C320-415E-92F0-EBB5729BBF54}" type="pres">
      <dgm:prSet presAssocID="{FDACFA9B-7750-4996-8D71-3A132A455323}" presName="hierChild3" presStyleCnt="0"/>
      <dgm:spPr/>
    </dgm:pt>
  </dgm:ptLst>
  <dgm:cxnLst>
    <dgm:cxn modelId="{7F882E7A-CAF5-406C-84FC-B39A0872C122}" type="presOf" srcId="{178FC215-EFD8-4EBC-837E-59746186B117}" destId="{6587AD6A-838F-482F-A110-3F2BDDA57FE7}" srcOrd="1" destOrd="0" presId="urn:microsoft.com/office/officeart/2008/layout/HalfCircleOrganizationChart"/>
    <dgm:cxn modelId="{94C69A73-EDB5-469F-B9AF-445FB9F7818C}" srcId="{FDACFA9B-7750-4996-8D71-3A132A455323}" destId="{20197158-69C6-43B4-8709-59B01C8EFC74}" srcOrd="1" destOrd="0" parTransId="{CF5D0B0D-4D45-4ACF-9E57-F8AC3CB63C83}" sibTransId="{4ABB0699-F405-4557-98EF-F72BA7A63660}"/>
    <dgm:cxn modelId="{474D353C-70EF-47CE-9013-18217FF78480}" type="presOf" srcId="{945F8FAC-C047-4511-B370-FA55BC5DC635}" destId="{5EDEBC6B-54BB-444A-98E9-07BBE5508490}" srcOrd="0" destOrd="0" presId="urn:microsoft.com/office/officeart/2008/layout/HalfCircleOrganizationChart"/>
    <dgm:cxn modelId="{31A481A0-233F-4E74-8433-73D7D64A70F9}" type="presOf" srcId="{FDACFA9B-7750-4996-8D71-3A132A455323}" destId="{7AA3C93C-FD17-4C75-B8CF-6FC267F15757}" srcOrd="0" destOrd="0" presId="urn:microsoft.com/office/officeart/2008/layout/HalfCircleOrganizationChart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70C0CD36-44C7-4020-8496-90E0094CF1CB}" type="presOf" srcId="{5FE224F4-4D90-4495-B8F6-BF698CD7F9DE}" destId="{2BAF3E2C-CCED-4568-9FAE-CAED12ABCD4C}" srcOrd="0" destOrd="0" presId="urn:microsoft.com/office/officeart/2008/layout/HalfCircleOrganizationChart"/>
    <dgm:cxn modelId="{70ACD463-E035-445F-89BD-78A41DE80B8D}" type="presOf" srcId="{20197158-69C6-43B4-8709-59B01C8EFC74}" destId="{3BDE12CE-ED2F-434B-B10E-BF237062BF6D}" srcOrd="1" destOrd="0" presId="urn:microsoft.com/office/officeart/2008/layout/HalfCircleOrganizationChart"/>
    <dgm:cxn modelId="{23274B44-1946-4D36-A001-F5AB80A45D83}" type="presOf" srcId="{178FC215-EFD8-4EBC-837E-59746186B117}" destId="{7FFA980A-DAAB-4C21-B45B-8100A0629BEF}" srcOrd="0" destOrd="0" presId="urn:microsoft.com/office/officeart/2008/layout/HalfCircleOrganizationChart"/>
    <dgm:cxn modelId="{0DC0579E-9DF5-4F26-B5C1-371C621BA5E8}" type="presOf" srcId="{CF5D0B0D-4D45-4ACF-9E57-F8AC3CB63C83}" destId="{BC75B7B4-25FC-4F2F-89E2-FAC440DD2A5F}" srcOrd="0" destOrd="0" presId="urn:microsoft.com/office/officeart/2008/layout/HalfCircleOrganizationChart"/>
    <dgm:cxn modelId="{CD567DCA-3BA1-46C1-B80A-9EE57BA5BB98}" type="presOf" srcId="{20197158-69C6-43B4-8709-59B01C8EFC74}" destId="{A4CE2098-4CCD-4AB4-B3BB-B8DB1094E102}" srcOrd="0" destOrd="0" presId="urn:microsoft.com/office/officeart/2008/layout/HalfCircleOrganizationChart"/>
    <dgm:cxn modelId="{35F31493-62BA-4B7A-9FD5-896BBD7CEB3F}" type="presOf" srcId="{FDACFA9B-7750-4996-8D71-3A132A455323}" destId="{6A056453-FCA0-4497-9212-8D1861AB9D96}" srcOrd="1" destOrd="0" presId="urn:microsoft.com/office/officeart/2008/layout/HalfCircleOrganizationChart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56A33511-915A-48DD-8EB4-9A263C7876F4}" type="presParOf" srcId="{5EDEBC6B-54BB-444A-98E9-07BBE5508490}" destId="{393051C7-9B96-4520-9EAF-369B209E69AB}" srcOrd="0" destOrd="0" presId="urn:microsoft.com/office/officeart/2008/layout/HalfCircleOrganizationChart"/>
    <dgm:cxn modelId="{1B4B1897-6C85-4C58-ADA2-525FEE8B0399}" type="presParOf" srcId="{393051C7-9B96-4520-9EAF-369B209E69AB}" destId="{CA838095-B013-4E39-8D16-1284DB2EC428}" srcOrd="0" destOrd="0" presId="urn:microsoft.com/office/officeart/2008/layout/HalfCircleOrganizationChart"/>
    <dgm:cxn modelId="{860F9BB6-949C-4EBC-87C0-4A4D3CB6EE82}" type="presParOf" srcId="{CA838095-B013-4E39-8D16-1284DB2EC428}" destId="{7AA3C93C-FD17-4C75-B8CF-6FC267F15757}" srcOrd="0" destOrd="0" presId="urn:microsoft.com/office/officeart/2008/layout/HalfCircleOrganizationChart"/>
    <dgm:cxn modelId="{97C58107-9146-4078-8327-5FE05104A912}" type="presParOf" srcId="{CA838095-B013-4E39-8D16-1284DB2EC428}" destId="{49429026-12B7-419D-88E6-956E65077CCD}" srcOrd="1" destOrd="0" presId="urn:microsoft.com/office/officeart/2008/layout/HalfCircleOrganizationChart"/>
    <dgm:cxn modelId="{D30AA4AD-F883-4C34-B2BC-28E1C836A06B}" type="presParOf" srcId="{CA838095-B013-4E39-8D16-1284DB2EC428}" destId="{8EFA1955-6F5A-4CCA-9C84-32604A0D0D2D}" srcOrd="2" destOrd="0" presId="urn:microsoft.com/office/officeart/2008/layout/HalfCircleOrganizationChart"/>
    <dgm:cxn modelId="{CFA0C1AA-82DD-4C38-90C9-423F49536B6E}" type="presParOf" srcId="{CA838095-B013-4E39-8D16-1284DB2EC428}" destId="{6A056453-FCA0-4497-9212-8D1861AB9D96}" srcOrd="3" destOrd="0" presId="urn:microsoft.com/office/officeart/2008/layout/HalfCircleOrganizationChart"/>
    <dgm:cxn modelId="{849CF3EE-3C26-4DBA-A17E-B38F1D2BB872}" type="presParOf" srcId="{393051C7-9B96-4520-9EAF-369B209E69AB}" destId="{1CDFAAB7-E837-432E-8C2F-8326F59D909E}" srcOrd="1" destOrd="0" presId="urn:microsoft.com/office/officeart/2008/layout/HalfCircleOrganizationChart"/>
    <dgm:cxn modelId="{D2B3B724-F12C-4EEE-9D91-7688AF353035}" type="presParOf" srcId="{1CDFAAB7-E837-432E-8C2F-8326F59D909E}" destId="{2BAF3E2C-CCED-4568-9FAE-CAED12ABCD4C}" srcOrd="0" destOrd="0" presId="urn:microsoft.com/office/officeart/2008/layout/HalfCircleOrganizationChart"/>
    <dgm:cxn modelId="{3D4B4366-AE89-4BCF-9EAA-FF2BC253657E}" type="presParOf" srcId="{1CDFAAB7-E837-432E-8C2F-8326F59D909E}" destId="{A97FAA74-48D4-4592-B63D-14F117C61668}" srcOrd="1" destOrd="0" presId="urn:microsoft.com/office/officeart/2008/layout/HalfCircleOrganizationChart"/>
    <dgm:cxn modelId="{8CB37175-5B05-4201-8101-8956381AD034}" type="presParOf" srcId="{A97FAA74-48D4-4592-B63D-14F117C61668}" destId="{A563469F-67C4-44B3-8F5B-1131FFB2EB1D}" srcOrd="0" destOrd="0" presId="urn:microsoft.com/office/officeart/2008/layout/HalfCircleOrganizationChart"/>
    <dgm:cxn modelId="{82C9C4E8-05D5-4B73-82D1-650AC2221694}" type="presParOf" srcId="{A563469F-67C4-44B3-8F5B-1131FFB2EB1D}" destId="{7FFA980A-DAAB-4C21-B45B-8100A0629BEF}" srcOrd="0" destOrd="0" presId="urn:microsoft.com/office/officeart/2008/layout/HalfCircleOrganizationChart"/>
    <dgm:cxn modelId="{F13F7AED-7F15-40EE-8A02-42CCD4EFF065}" type="presParOf" srcId="{A563469F-67C4-44B3-8F5B-1131FFB2EB1D}" destId="{6C6FF330-2374-4BD7-9581-55203A98604B}" srcOrd="1" destOrd="0" presId="urn:microsoft.com/office/officeart/2008/layout/HalfCircleOrganizationChart"/>
    <dgm:cxn modelId="{5000EFAA-92A2-49DC-A587-14A5102D7343}" type="presParOf" srcId="{A563469F-67C4-44B3-8F5B-1131FFB2EB1D}" destId="{27C4C12F-56CD-47DB-8732-FC4258136842}" srcOrd="2" destOrd="0" presId="urn:microsoft.com/office/officeart/2008/layout/HalfCircleOrganizationChart"/>
    <dgm:cxn modelId="{7229D14F-A206-4BDB-834A-10FBBEDB136E}" type="presParOf" srcId="{A563469F-67C4-44B3-8F5B-1131FFB2EB1D}" destId="{6587AD6A-838F-482F-A110-3F2BDDA57FE7}" srcOrd="3" destOrd="0" presId="urn:microsoft.com/office/officeart/2008/layout/HalfCircleOrganizationChart"/>
    <dgm:cxn modelId="{9B535AC2-E6E5-4EEB-A034-D0549C67A2A8}" type="presParOf" srcId="{A97FAA74-48D4-4592-B63D-14F117C61668}" destId="{737C6509-1F43-4798-A5B0-84CE3A2CCE50}" srcOrd="1" destOrd="0" presId="urn:microsoft.com/office/officeart/2008/layout/HalfCircleOrganizationChart"/>
    <dgm:cxn modelId="{70CA163E-6D92-459F-831F-26BAAC7EE48E}" type="presParOf" srcId="{A97FAA74-48D4-4592-B63D-14F117C61668}" destId="{268E6922-F235-4CC2-A344-8889D55C76EC}" srcOrd="2" destOrd="0" presId="urn:microsoft.com/office/officeart/2008/layout/HalfCircleOrganizationChart"/>
    <dgm:cxn modelId="{8A468FF9-F0AA-4B03-A68E-BB2C82D6FF56}" type="presParOf" srcId="{1CDFAAB7-E837-432E-8C2F-8326F59D909E}" destId="{BC75B7B4-25FC-4F2F-89E2-FAC440DD2A5F}" srcOrd="2" destOrd="0" presId="urn:microsoft.com/office/officeart/2008/layout/HalfCircleOrganizationChart"/>
    <dgm:cxn modelId="{8223A811-F2AC-43B4-B8A4-149FD093D561}" type="presParOf" srcId="{1CDFAAB7-E837-432E-8C2F-8326F59D909E}" destId="{7F0A9335-33CA-4CBA-987D-AF7582199606}" srcOrd="3" destOrd="0" presId="urn:microsoft.com/office/officeart/2008/layout/HalfCircleOrganizationChart"/>
    <dgm:cxn modelId="{BB594753-C23B-4D9E-B4E4-6D9A1A3A783D}" type="presParOf" srcId="{7F0A9335-33CA-4CBA-987D-AF7582199606}" destId="{C9C51CE3-E323-40EC-970F-22690E331A22}" srcOrd="0" destOrd="0" presId="urn:microsoft.com/office/officeart/2008/layout/HalfCircleOrganizationChart"/>
    <dgm:cxn modelId="{F1C03BE4-B552-4847-B4F7-C2D7EE3D7B78}" type="presParOf" srcId="{C9C51CE3-E323-40EC-970F-22690E331A22}" destId="{A4CE2098-4CCD-4AB4-B3BB-B8DB1094E102}" srcOrd="0" destOrd="0" presId="urn:microsoft.com/office/officeart/2008/layout/HalfCircleOrganizationChart"/>
    <dgm:cxn modelId="{DE2161D6-F1AE-4C1E-9C31-7322186C2954}" type="presParOf" srcId="{C9C51CE3-E323-40EC-970F-22690E331A22}" destId="{78DA4EA3-5806-4549-ADF3-8B99CBFA3874}" srcOrd="1" destOrd="0" presId="urn:microsoft.com/office/officeart/2008/layout/HalfCircleOrganizationChart"/>
    <dgm:cxn modelId="{944EC957-37A0-4B61-ACFD-EFD8B1BEC451}" type="presParOf" srcId="{C9C51CE3-E323-40EC-970F-22690E331A22}" destId="{77A2BB61-ADDD-4EDC-BA05-5F1457D7C75D}" srcOrd="2" destOrd="0" presId="urn:microsoft.com/office/officeart/2008/layout/HalfCircleOrganizationChart"/>
    <dgm:cxn modelId="{7A0A620E-5F56-4E02-B20F-6C4D0EDBFE85}" type="presParOf" srcId="{C9C51CE3-E323-40EC-970F-22690E331A22}" destId="{3BDE12CE-ED2F-434B-B10E-BF237062BF6D}" srcOrd="3" destOrd="0" presId="urn:microsoft.com/office/officeart/2008/layout/HalfCircleOrganizationChart"/>
    <dgm:cxn modelId="{6407E836-CEC1-459E-AB68-C90ACDA3DB04}" type="presParOf" srcId="{7F0A9335-33CA-4CBA-987D-AF7582199606}" destId="{F41DDBBD-AB42-4E26-8BF6-5BFA9EC3CF90}" srcOrd="1" destOrd="0" presId="urn:microsoft.com/office/officeart/2008/layout/HalfCircleOrganizationChart"/>
    <dgm:cxn modelId="{10FF3470-B31F-4663-A2F9-1E932466AC1B}" type="presParOf" srcId="{7F0A9335-33CA-4CBA-987D-AF7582199606}" destId="{B29D7829-BFBD-4FF0-B876-B26F46BC8F90}" srcOrd="2" destOrd="0" presId="urn:microsoft.com/office/officeart/2008/layout/HalfCircleOrganizationChart"/>
    <dgm:cxn modelId="{08111B8F-E91B-4909-888F-D12A56A8EDFC}" type="presParOf" srcId="{393051C7-9B96-4520-9EAF-369B209E69AB}" destId="{7B320D47-C320-415E-92F0-EBB5729BBF5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 custLinFactNeighborY="1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 custLinFactNeighborY="1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5B7B4-25FC-4F2F-89E2-FAC440DD2A5F}">
      <dsp:nvSpPr>
        <dsp:cNvPr id="0" name=""/>
        <dsp:cNvSpPr/>
      </dsp:nvSpPr>
      <dsp:spPr>
        <a:xfrm>
          <a:off x="3375409" y="1844162"/>
          <a:ext cx="1847183" cy="64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85"/>
              </a:lnTo>
              <a:lnTo>
                <a:pt x="1847183" y="320585"/>
              </a:lnTo>
              <a:lnTo>
                <a:pt x="1847183" y="641171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F3E2C-CCED-4568-9FAE-CAED12ABCD4C}">
      <dsp:nvSpPr>
        <dsp:cNvPr id="0" name=""/>
        <dsp:cNvSpPr/>
      </dsp:nvSpPr>
      <dsp:spPr>
        <a:xfrm>
          <a:off x="1528225" y="1844162"/>
          <a:ext cx="1847183" cy="641171"/>
        </a:xfrm>
        <a:custGeom>
          <a:avLst/>
          <a:gdLst/>
          <a:ahLst/>
          <a:cxnLst/>
          <a:rect l="0" t="0" r="0" b="0"/>
          <a:pathLst>
            <a:path>
              <a:moveTo>
                <a:pt x="1847183" y="0"/>
              </a:moveTo>
              <a:lnTo>
                <a:pt x="1847183" y="320585"/>
              </a:lnTo>
              <a:lnTo>
                <a:pt x="0" y="320585"/>
              </a:lnTo>
              <a:lnTo>
                <a:pt x="0" y="641171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29026-12B7-419D-88E6-956E65077CCD}">
      <dsp:nvSpPr>
        <dsp:cNvPr id="0" name=""/>
        <dsp:cNvSpPr/>
      </dsp:nvSpPr>
      <dsp:spPr>
        <a:xfrm>
          <a:off x="2612110" y="317564"/>
          <a:ext cx="1526598" cy="1526598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A1955-6F5A-4CCA-9C84-32604A0D0D2D}">
      <dsp:nvSpPr>
        <dsp:cNvPr id="0" name=""/>
        <dsp:cNvSpPr/>
      </dsp:nvSpPr>
      <dsp:spPr>
        <a:xfrm>
          <a:off x="2612110" y="317564"/>
          <a:ext cx="1526598" cy="1526598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3C93C-FD17-4C75-B8CF-6FC267F15757}">
      <dsp:nvSpPr>
        <dsp:cNvPr id="0" name=""/>
        <dsp:cNvSpPr/>
      </dsp:nvSpPr>
      <dsp:spPr>
        <a:xfrm>
          <a:off x="1848811" y="592352"/>
          <a:ext cx="3053196" cy="977022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Malzeme Bilimi</a:t>
          </a:r>
          <a:endParaRPr lang="en-US" sz="3200" kern="1200" dirty="0"/>
        </a:p>
      </dsp:txBody>
      <dsp:txXfrm>
        <a:off x="1848811" y="592352"/>
        <a:ext cx="3053196" cy="977022"/>
      </dsp:txXfrm>
    </dsp:sp>
    <dsp:sp modelId="{6C6FF330-2374-4BD7-9581-55203A98604B}">
      <dsp:nvSpPr>
        <dsp:cNvPr id="0" name=""/>
        <dsp:cNvSpPr/>
      </dsp:nvSpPr>
      <dsp:spPr>
        <a:xfrm>
          <a:off x="764926" y="2485334"/>
          <a:ext cx="1526598" cy="1526598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4C12F-56CD-47DB-8732-FC4258136842}">
      <dsp:nvSpPr>
        <dsp:cNvPr id="0" name=""/>
        <dsp:cNvSpPr/>
      </dsp:nvSpPr>
      <dsp:spPr>
        <a:xfrm>
          <a:off x="764926" y="2485334"/>
          <a:ext cx="1526598" cy="1526598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A980A-DAAB-4C21-B45B-8100A0629BEF}">
      <dsp:nvSpPr>
        <dsp:cNvPr id="0" name=""/>
        <dsp:cNvSpPr/>
      </dsp:nvSpPr>
      <dsp:spPr>
        <a:xfrm>
          <a:off x="1627" y="2760121"/>
          <a:ext cx="3053196" cy="977022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Malzeme Üretimi</a:t>
          </a:r>
          <a:endParaRPr lang="en-US" sz="3200" kern="1200" dirty="0"/>
        </a:p>
      </dsp:txBody>
      <dsp:txXfrm>
        <a:off x="1627" y="2760121"/>
        <a:ext cx="3053196" cy="977022"/>
      </dsp:txXfrm>
    </dsp:sp>
    <dsp:sp modelId="{78DA4EA3-5806-4549-ADF3-8B99CBFA3874}">
      <dsp:nvSpPr>
        <dsp:cNvPr id="0" name=""/>
        <dsp:cNvSpPr/>
      </dsp:nvSpPr>
      <dsp:spPr>
        <a:xfrm>
          <a:off x="4459294" y="2485334"/>
          <a:ext cx="1526598" cy="1526598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2BB61-ADDD-4EDC-BA05-5F1457D7C75D}">
      <dsp:nvSpPr>
        <dsp:cNvPr id="0" name=""/>
        <dsp:cNvSpPr/>
      </dsp:nvSpPr>
      <dsp:spPr>
        <a:xfrm>
          <a:off x="4459294" y="2485334"/>
          <a:ext cx="1526598" cy="1526598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E2098-4CCD-4AB4-B3BB-B8DB1094E102}">
      <dsp:nvSpPr>
        <dsp:cNvPr id="0" name=""/>
        <dsp:cNvSpPr/>
      </dsp:nvSpPr>
      <dsp:spPr>
        <a:xfrm>
          <a:off x="3695995" y="2760121"/>
          <a:ext cx="3053196" cy="977022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Malzeme </a:t>
          </a:r>
          <a:r>
            <a:rPr lang="tr-TR" sz="3200" kern="1200" dirty="0" err="1" smtClean="0"/>
            <a:t>Karakterizasyonu</a:t>
          </a:r>
          <a:endParaRPr lang="en-US" sz="3200" kern="1200" dirty="0"/>
        </a:p>
      </dsp:txBody>
      <dsp:txXfrm>
        <a:off x="3695995" y="2760121"/>
        <a:ext cx="3053196" cy="9770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F35942-9BA5-4857-BCE5-1A909B6715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94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101A37D8-928A-47D3-9E83-6EC56E90E8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883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smtClean="0"/>
              <a:t>MARMARA ÜNİVERSİTESİ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C96C17-C69F-44EB-8137-8D7A0E25632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640889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MARMARA ÜNİVERSİTESİ </a:t>
            </a:r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96C17-C69F-44EB-8137-8D7A0E25632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60095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smtClean="0"/>
              <a:t>MARMARA ÜNİVERSİTESİ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C96C17-C69F-44EB-8137-8D7A0E25632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49"/>
          <p:cNvSpPr>
            <a:spLocks noChangeAspect="1" noChangeArrowheads="1"/>
          </p:cNvSpPr>
          <p:nvPr userDrawn="1"/>
        </p:nvSpPr>
        <p:spPr bwMode="auto">
          <a:xfrm>
            <a:off x="7985125" y="742950"/>
            <a:ext cx="612775" cy="209550"/>
          </a:xfrm>
          <a:prstGeom prst="ellipse">
            <a:avLst/>
          </a:prstGeom>
          <a:solidFill>
            <a:srgbClr val="0000FF"/>
          </a:solidFill>
          <a:ln w="317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tr-TR" sz="16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" name="WordArt 48"/>
          <p:cNvSpPr>
            <a:spLocks noChangeAspect="1" noChangeArrowheads="1" noChangeShapeType="1" noTextEdit="1"/>
          </p:cNvSpPr>
          <p:nvPr userDrawn="1"/>
        </p:nvSpPr>
        <p:spPr bwMode="auto">
          <a:xfrm rot="-2155225" flipH="1" flipV="1">
            <a:off x="7667625" y="188913"/>
            <a:ext cx="1258888" cy="1308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8621848"/>
              </a:avLst>
            </a:prstTxWarp>
          </a:bodyPr>
          <a:lstStyle/>
          <a:p>
            <a:pPr algn="ctr"/>
            <a:r>
              <a:rPr lang="tr-TR" sz="6000" b="1" kern="10" spc="3000" dirty="0">
                <a:ln w="31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</a:rPr>
              <a:t>METALURJİ VE MALZEME MÜHENDİSLİĞİ BÖLÜMÜ</a:t>
            </a:r>
          </a:p>
        </p:txBody>
      </p:sp>
      <p:grpSp>
        <p:nvGrpSpPr>
          <p:cNvPr id="12" name="Group 50"/>
          <p:cNvGrpSpPr>
            <a:grpSpLocks noChangeAspect="1"/>
          </p:cNvGrpSpPr>
          <p:nvPr userDrawn="1"/>
        </p:nvGrpSpPr>
        <p:grpSpPr bwMode="auto">
          <a:xfrm>
            <a:off x="8355013" y="895350"/>
            <a:ext cx="515937" cy="635000"/>
            <a:chOff x="4080" y="2352"/>
            <a:chExt cx="1384" cy="986"/>
          </a:xfrm>
        </p:grpSpPr>
        <p:grpSp>
          <p:nvGrpSpPr>
            <p:cNvPr id="13" name="Group 51"/>
            <p:cNvGrpSpPr>
              <a:grpSpLocks noChangeAspect="1"/>
            </p:cNvGrpSpPr>
            <p:nvPr/>
          </p:nvGrpSpPr>
          <p:grpSpPr bwMode="auto">
            <a:xfrm>
              <a:off x="4272" y="2352"/>
              <a:ext cx="616" cy="986"/>
              <a:chOff x="1414" y="2584"/>
              <a:chExt cx="616" cy="986"/>
            </a:xfrm>
          </p:grpSpPr>
          <p:sp>
            <p:nvSpPr>
              <p:cNvPr id="98" name="Freeform 52"/>
              <p:cNvSpPr>
                <a:spLocks noChangeAspect="1"/>
              </p:cNvSpPr>
              <p:nvPr/>
            </p:nvSpPr>
            <p:spPr bwMode="auto">
              <a:xfrm>
                <a:off x="1414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9" name="Freeform 53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0" name="Freeform 54"/>
              <p:cNvSpPr>
                <a:spLocks noChangeAspect="1"/>
              </p:cNvSpPr>
              <p:nvPr/>
            </p:nvSpPr>
            <p:spPr bwMode="auto">
              <a:xfrm>
                <a:off x="1414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1" name="Freeform 55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2" name="Freeform 56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3" name="Freeform 57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4" name="Freeform 58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5" name="Freeform 59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6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7" name="Freeform 61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8" name="Freeform 62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9" name="Freeform 63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0" name="Freeform 64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4" name="Group 65"/>
            <p:cNvGrpSpPr>
              <a:grpSpLocks noChangeAspect="1"/>
            </p:cNvGrpSpPr>
            <p:nvPr/>
          </p:nvGrpSpPr>
          <p:grpSpPr bwMode="auto">
            <a:xfrm>
              <a:off x="4464" y="2352"/>
              <a:ext cx="616" cy="986"/>
              <a:chOff x="1414" y="2584"/>
              <a:chExt cx="616" cy="986"/>
            </a:xfrm>
          </p:grpSpPr>
          <p:sp>
            <p:nvSpPr>
              <p:cNvPr id="85" name="Freeform 66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6" name="Freeform 67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7" name="Freeform 68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8" name="Freeform 69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9" name="Freeform 70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0" name="Freeform 71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1" name="Freeform 72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2" name="Freeform 73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3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4" name="Freeform 75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5" name="Freeform 76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6" name="Freeform 77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7" name="Freeform 78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5" name="Group 79"/>
            <p:cNvGrpSpPr>
              <a:grpSpLocks noChangeAspect="1"/>
            </p:cNvGrpSpPr>
            <p:nvPr/>
          </p:nvGrpSpPr>
          <p:grpSpPr bwMode="auto">
            <a:xfrm>
              <a:off x="4464" y="2352"/>
              <a:ext cx="616" cy="986"/>
              <a:chOff x="1414" y="2584"/>
              <a:chExt cx="616" cy="986"/>
            </a:xfrm>
          </p:grpSpPr>
          <p:sp>
            <p:nvSpPr>
              <p:cNvPr id="72" name="Freeform 80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3" name="Freeform 81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4" name="Freeform 82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5" name="Freeform 83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6" name="Freeform 84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7" name="Freeform 85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8" name="Freeform 86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9" name="Freeform 87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1" name="Freeform 89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2" name="Freeform 90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3" name="Freeform 91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4" name="Freeform 92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6" name="Group 93"/>
            <p:cNvGrpSpPr>
              <a:grpSpLocks noChangeAspect="1"/>
            </p:cNvGrpSpPr>
            <p:nvPr/>
          </p:nvGrpSpPr>
          <p:grpSpPr bwMode="auto">
            <a:xfrm>
              <a:off x="4464" y="2352"/>
              <a:ext cx="616" cy="986"/>
              <a:chOff x="1414" y="2584"/>
              <a:chExt cx="616" cy="986"/>
            </a:xfrm>
          </p:grpSpPr>
          <p:sp>
            <p:nvSpPr>
              <p:cNvPr id="59" name="Freeform 94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0" name="Freeform 95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1" name="Freeform 96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2" name="Freeform 97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3" name="Freeform 98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4" name="Freeform 99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5" name="Freeform 100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6" name="Freeform 101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7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8" name="Freeform 103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9" name="Freeform 104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0" name="Freeform 105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1" name="Freeform 106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7" name="Group 107"/>
            <p:cNvGrpSpPr>
              <a:grpSpLocks noChangeAspect="1"/>
            </p:cNvGrpSpPr>
            <p:nvPr/>
          </p:nvGrpSpPr>
          <p:grpSpPr bwMode="auto">
            <a:xfrm>
              <a:off x="4656" y="2352"/>
              <a:ext cx="616" cy="986"/>
              <a:chOff x="1414" y="2584"/>
              <a:chExt cx="616" cy="986"/>
            </a:xfrm>
          </p:grpSpPr>
          <p:sp>
            <p:nvSpPr>
              <p:cNvPr id="46" name="Freeform 108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7" name="Freeform 109"/>
              <p:cNvSpPr>
                <a:spLocks noChangeAspect="1"/>
              </p:cNvSpPr>
              <p:nvPr/>
            </p:nvSpPr>
            <p:spPr bwMode="auto">
              <a:xfrm>
                <a:off x="1417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8" name="Freeform 110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9" name="Freeform 111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0" name="Freeform 112"/>
              <p:cNvSpPr>
                <a:spLocks noChangeAspect="1"/>
              </p:cNvSpPr>
              <p:nvPr/>
            </p:nvSpPr>
            <p:spPr bwMode="auto">
              <a:xfrm>
                <a:off x="1617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1" name="Freeform 113"/>
              <p:cNvSpPr>
                <a:spLocks noChangeAspect="1"/>
              </p:cNvSpPr>
              <p:nvPr/>
            </p:nvSpPr>
            <p:spPr bwMode="auto">
              <a:xfrm>
                <a:off x="1617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2" name="Freeform 114"/>
              <p:cNvSpPr>
                <a:spLocks noChangeAspect="1"/>
              </p:cNvSpPr>
              <p:nvPr/>
            </p:nvSpPr>
            <p:spPr bwMode="auto">
              <a:xfrm>
                <a:off x="1417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3" name="Freeform 115"/>
              <p:cNvSpPr>
                <a:spLocks noChangeAspect="1"/>
              </p:cNvSpPr>
              <p:nvPr/>
            </p:nvSpPr>
            <p:spPr bwMode="auto">
              <a:xfrm>
                <a:off x="1417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4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1417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5" name="Freeform 117"/>
              <p:cNvSpPr>
                <a:spLocks noChangeAspect="1"/>
              </p:cNvSpPr>
              <p:nvPr/>
            </p:nvSpPr>
            <p:spPr bwMode="auto">
              <a:xfrm>
                <a:off x="1417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6" name="Freeform 118"/>
              <p:cNvSpPr>
                <a:spLocks noChangeAspect="1"/>
              </p:cNvSpPr>
              <p:nvPr/>
            </p:nvSpPr>
            <p:spPr bwMode="auto">
              <a:xfrm>
                <a:off x="1417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7" name="Freeform 119"/>
              <p:cNvSpPr>
                <a:spLocks noChangeAspect="1"/>
              </p:cNvSpPr>
              <p:nvPr/>
            </p:nvSpPr>
            <p:spPr bwMode="auto">
              <a:xfrm>
                <a:off x="1417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8" name="Freeform 120"/>
              <p:cNvSpPr>
                <a:spLocks noChangeAspect="1"/>
              </p:cNvSpPr>
              <p:nvPr/>
            </p:nvSpPr>
            <p:spPr bwMode="auto">
              <a:xfrm>
                <a:off x="1617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8" name="Group 121"/>
            <p:cNvGrpSpPr>
              <a:grpSpLocks noChangeAspect="1"/>
            </p:cNvGrpSpPr>
            <p:nvPr/>
          </p:nvGrpSpPr>
          <p:grpSpPr bwMode="auto">
            <a:xfrm>
              <a:off x="4848" y="2352"/>
              <a:ext cx="616" cy="986"/>
              <a:chOff x="1414" y="2584"/>
              <a:chExt cx="616" cy="986"/>
            </a:xfrm>
          </p:grpSpPr>
          <p:sp>
            <p:nvSpPr>
              <p:cNvPr id="33" name="Freeform 122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4" name="Freeform 123"/>
              <p:cNvSpPr>
                <a:spLocks noChangeAspect="1"/>
              </p:cNvSpPr>
              <p:nvPr/>
            </p:nvSpPr>
            <p:spPr bwMode="auto">
              <a:xfrm>
                <a:off x="1417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5" name="Freeform 124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6" name="Freeform 125"/>
              <p:cNvSpPr>
                <a:spLocks noChangeAspect="1"/>
              </p:cNvSpPr>
              <p:nvPr/>
            </p:nvSpPr>
            <p:spPr bwMode="auto">
              <a:xfrm>
                <a:off x="1621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7" name="Freeform 126"/>
              <p:cNvSpPr>
                <a:spLocks noChangeAspect="1"/>
              </p:cNvSpPr>
              <p:nvPr/>
            </p:nvSpPr>
            <p:spPr bwMode="auto">
              <a:xfrm>
                <a:off x="1617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8" name="Freeform 127"/>
              <p:cNvSpPr>
                <a:spLocks noChangeAspect="1"/>
              </p:cNvSpPr>
              <p:nvPr/>
            </p:nvSpPr>
            <p:spPr bwMode="auto">
              <a:xfrm>
                <a:off x="1617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9" name="Freeform 128"/>
              <p:cNvSpPr>
                <a:spLocks noChangeAspect="1"/>
              </p:cNvSpPr>
              <p:nvPr/>
            </p:nvSpPr>
            <p:spPr bwMode="auto">
              <a:xfrm>
                <a:off x="1417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0" name="Freeform 129"/>
              <p:cNvSpPr>
                <a:spLocks noChangeAspect="1"/>
              </p:cNvSpPr>
              <p:nvPr/>
            </p:nvSpPr>
            <p:spPr bwMode="auto">
              <a:xfrm>
                <a:off x="1417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1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1417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2" name="Freeform 131"/>
              <p:cNvSpPr>
                <a:spLocks noChangeAspect="1"/>
              </p:cNvSpPr>
              <p:nvPr/>
            </p:nvSpPr>
            <p:spPr bwMode="auto">
              <a:xfrm>
                <a:off x="1417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3" name="Freeform 132"/>
              <p:cNvSpPr>
                <a:spLocks noChangeAspect="1"/>
              </p:cNvSpPr>
              <p:nvPr/>
            </p:nvSpPr>
            <p:spPr bwMode="auto">
              <a:xfrm>
                <a:off x="1417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4" name="Freeform 133"/>
              <p:cNvSpPr>
                <a:spLocks noChangeAspect="1"/>
              </p:cNvSpPr>
              <p:nvPr/>
            </p:nvSpPr>
            <p:spPr bwMode="auto">
              <a:xfrm>
                <a:off x="1417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5" name="Freeform 134"/>
              <p:cNvSpPr>
                <a:spLocks noChangeAspect="1"/>
              </p:cNvSpPr>
              <p:nvPr/>
            </p:nvSpPr>
            <p:spPr bwMode="auto">
              <a:xfrm>
                <a:off x="1617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9" name="Group 135"/>
            <p:cNvGrpSpPr>
              <a:grpSpLocks noChangeAspect="1"/>
            </p:cNvGrpSpPr>
            <p:nvPr/>
          </p:nvGrpSpPr>
          <p:grpSpPr bwMode="auto">
            <a:xfrm>
              <a:off x="4080" y="2352"/>
              <a:ext cx="616" cy="986"/>
              <a:chOff x="1414" y="2584"/>
              <a:chExt cx="616" cy="986"/>
            </a:xfrm>
          </p:grpSpPr>
          <p:sp>
            <p:nvSpPr>
              <p:cNvPr id="20" name="Freeform 136"/>
              <p:cNvSpPr>
                <a:spLocks noChangeAspect="1"/>
              </p:cNvSpPr>
              <p:nvPr/>
            </p:nvSpPr>
            <p:spPr bwMode="auto">
              <a:xfrm>
                <a:off x="1414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1" name="Freeform 137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2" name="Freeform 138"/>
              <p:cNvSpPr>
                <a:spLocks noChangeAspect="1"/>
              </p:cNvSpPr>
              <p:nvPr/>
            </p:nvSpPr>
            <p:spPr bwMode="auto">
              <a:xfrm>
                <a:off x="1414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3" name="Freeform 139"/>
              <p:cNvSpPr>
                <a:spLocks noChangeAspect="1"/>
              </p:cNvSpPr>
              <p:nvPr/>
            </p:nvSpPr>
            <p:spPr bwMode="auto">
              <a:xfrm>
                <a:off x="1623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4" name="Freeform 140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5" name="Freeform 141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6" name="Freeform 142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7" name="Freeform 143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9" name="Freeform 145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0" name="Freeform 146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1" name="Freeform 147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2" name="Freeform 148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</p:grpSp>
      <p:pic>
        <p:nvPicPr>
          <p:cNvPr id="111" name="Picture 149" descr="MARLOG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 t="24243" b="3030"/>
          <a:stretch>
            <a:fillRect/>
          </a:stretch>
        </p:blipFill>
        <p:spPr bwMode="auto">
          <a:xfrm>
            <a:off x="8170863" y="781050"/>
            <a:ext cx="233362" cy="1444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8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1.wd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1.wd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2.tmp"/><Relationship Id="rId4" Type="http://schemas.openxmlformats.org/officeDocument/2006/relationships/diagramLayout" Target="../diagrams/layout5.xml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3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2.png"/><Relationship Id="rId1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39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37.jpeg"/><Relationship Id="rId1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g.marmara.edu.tr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3"/>
          <p:cNvGrpSpPr>
            <a:grpSpLocks/>
          </p:cNvGrpSpPr>
          <p:nvPr/>
        </p:nvGrpSpPr>
        <p:grpSpPr bwMode="auto">
          <a:xfrm>
            <a:off x="971600" y="2637320"/>
            <a:ext cx="7140575" cy="3171829"/>
            <a:chOff x="688" y="1865"/>
            <a:chExt cx="4498" cy="1998"/>
          </a:xfrm>
        </p:grpSpPr>
        <p:sp>
          <p:nvSpPr>
            <p:cNvPr id="410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88" y="3498"/>
              <a:ext cx="4480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b="1" kern="1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 Black" panose="020B0A04020102020204" pitchFamily="34" charset="0"/>
                </a:rPr>
                <a:t>Metalurji</a:t>
              </a:r>
              <a:r>
                <a:rPr lang="tr-TR" sz="1200" b="1" kern="1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 Black" panose="020B0A04020102020204" pitchFamily="34" charset="0"/>
                </a:rPr>
                <a:t> ve Malzeme Mühendisliği</a:t>
              </a:r>
            </a:p>
          </p:txBody>
        </p:sp>
        <p:pic>
          <p:nvPicPr>
            <p:cNvPr id="4105" name="Picture 16" descr="DSCN00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3" y="1866"/>
              <a:ext cx="1026" cy="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106" name="Picture 17" descr="DSCN0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5" y="2385"/>
              <a:ext cx="1052" cy="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108" name="Picture 19" descr="sin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8" y="2430"/>
              <a:ext cx="979" cy="9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110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53" y="1865"/>
              <a:ext cx="1033" cy="9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5" name="3 Resim" descr="MUMF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8" y="0"/>
            <a:ext cx="2719484" cy="25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720017" y="1347048"/>
            <a:ext cx="4364285" cy="425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000" b="1" kern="10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Marmara Üniversitesi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1840" y="1908121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Mühendislik Fakültesi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7" name="Rectangle 1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0" y="2475552"/>
            <a:ext cx="539552" cy="438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AKADEMİK VE İDARİ PERSONEL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5521" y="2060848"/>
            <a:ext cx="788987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ÖĞRETİM GÖREVLİLERİ: </a:t>
            </a:r>
            <a:endParaRPr lang="tr-TR" altLang="zh-CN" sz="1800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Dr. Öğr. Görevlisi</a:t>
            </a:r>
            <a:r>
              <a:rPr lang="tr-TR" altLang="zh-CN" sz="1800" kern="0" dirty="0" smtClean="0">
                <a:solidFill>
                  <a:schemeClr val="tx2"/>
                </a:solidFill>
              </a:rPr>
              <a:t>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Serhat YANIK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Malzeme Bilimi AbD.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Dr. Arş. Gör. Görkem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YUMUŞAK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Malzeme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Özgür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ÇINAR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Malzeme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Neslihan ALPAY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SARI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Burcu Nilgün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ÇETİNER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Eyüp Anıl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DUMAN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Malzeme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Selim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DEMİRCİ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Alaaddin Cem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OK </a:t>
            </a:r>
            <a:r>
              <a:rPr lang="tr-TR" altLang="zh-CN" sz="1800" kern="0" dirty="0">
                <a:solidFill>
                  <a:schemeClr val="tx2"/>
                </a:solidFill>
              </a:rPr>
              <a:t>→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Arş. Gör. Şükrü KAYA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Malzeme Bilimi AbD.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İDARİ: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Semih Güven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Teknisyen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Özlem Yurdakul Akdağ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</a:rPr>
              <a:t>Se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kreter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9" name="Rectangle 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75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YERLEŞİM VE FİZİKİ KONUM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441" y="6429574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07" y="2205038"/>
            <a:ext cx="60547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588125" y="4797425"/>
            <a:ext cx="1890713" cy="1703388"/>
            <a:chOff x="4150" y="3022"/>
            <a:chExt cx="1191" cy="1073"/>
          </a:xfrm>
        </p:grpSpPr>
        <p:sp>
          <p:nvSpPr>
            <p:cNvPr id="10" name="Freeform 18"/>
            <p:cNvSpPr>
              <a:spLocks/>
            </p:cNvSpPr>
            <p:nvPr/>
          </p:nvSpPr>
          <p:spPr bwMode="auto">
            <a:xfrm flipH="1">
              <a:off x="4150" y="3758"/>
              <a:ext cx="963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613 w 850"/>
                <a:gd name="T5" fmla="*/ 0 h 373"/>
                <a:gd name="T6" fmla="*/ 2614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70979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042" y="3908"/>
              <a:ext cx="254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굴림" pitchFamily="50" charset="-127"/>
                </a:rPr>
                <a:t>B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 flipH="1">
              <a:off x="4150" y="3571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21960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5046" y="3710"/>
              <a:ext cx="255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 flipH="1">
              <a:off x="4150" y="3384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4509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967" y="3521"/>
              <a:ext cx="374" cy="1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4150" y="3197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4509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4967" y="3339"/>
              <a:ext cx="374" cy="18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4153" y="3022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4509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4967" y="3158"/>
              <a:ext cx="374" cy="16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</p:grpSp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3851275" y="5530850"/>
            <a:ext cx="2694206" cy="13178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1"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Laboratuarlar</a:t>
            </a:r>
          </a:p>
          <a:p>
            <a:pPr latinLnBrk="1">
              <a:buSzPct val="130000"/>
              <a:buFont typeface="Wingdings" pitchFamily="2" charset="2"/>
              <a:buChar char="§"/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Malzeme</a:t>
            </a: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lang="tr-TR" altLang="ko-KR" sz="1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Karakterizasyonu</a:t>
            </a:r>
            <a:endParaRPr kumimoji="1" lang="tr-TR" altLang="ko-KR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  <a:p>
            <a:pPr latinLnBrk="1">
              <a:buSzPct val="130000"/>
              <a:buFont typeface="Wingdings" pitchFamily="2" charset="2"/>
              <a:buChar char="§"/>
              <a:defRPr/>
            </a:pPr>
            <a:r>
              <a:rPr kumimoji="1" lang="tr-TR" altLang="zh-C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Malzeme Üretim</a:t>
            </a:r>
            <a:r>
              <a:rPr kumimoji="1" lang="tr-TR" altLang="zh-CN" sz="1400" dirty="0">
                <a:latin typeface="Arial" charset="0"/>
              </a:rPr>
              <a:t> </a:t>
            </a:r>
          </a:p>
          <a:p>
            <a:pPr latinLnBrk="1">
              <a:buSzPct val="130000"/>
              <a:buFont typeface="Wingdings" pitchFamily="2" charset="2"/>
              <a:buChar char="§"/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 </a:t>
            </a:r>
            <a:r>
              <a:rPr kumimoji="1" lang="tr-TR" altLang="zh-C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Malzeme Mekanik Muayene</a:t>
            </a:r>
            <a:endParaRPr kumimoji="1" lang="tr-TR" altLang="ko-KR" sz="1400" dirty="0">
              <a:latin typeface="Arial" charset="0"/>
              <a:ea typeface="굴림" pitchFamily="50" charset="-127"/>
            </a:endParaRPr>
          </a:p>
          <a:p>
            <a:pPr latinLnBrk="1">
              <a:lnSpc>
                <a:spcPct val="110000"/>
              </a:lnSpc>
              <a:buSzPct val="130000"/>
              <a:buFont typeface="Wingdings" pitchFamily="2" charset="2"/>
              <a:buNone/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Döküm ve Katılaştırma</a:t>
            </a: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5940425" y="3573463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5435600" y="5516563"/>
            <a:ext cx="1657350" cy="3968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 flipV="1">
            <a:off x="5580063" y="5876925"/>
            <a:ext cx="1439862" cy="3603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 flipV="1">
            <a:off x="6227763" y="6308725"/>
            <a:ext cx="1081087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6732588" y="3716338"/>
            <a:ext cx="2016125" cy="757237"/>
            <a:chOff x="4105" y="3022"/>
            <a:chExt cx="1270" cy="477"/>
          </a:xfrm>
        </p:grpSpPr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4105" y="3294"/>
              <a:ext cx="1134" cy="136"/>
            </a:xfrm>
            <a:prstGeom prst="rect">
              <a:avLst/>
            </a:prstGeom>
            <a:gradFill rotWithShape="1">
              <a:gsLst>
                <a:gs pos="0">
                  <a:srgbClr val="9999FF">
                    <a:alpha val="35001"/>
                  </a:srgbClr>
                </a:gs>
                <a:gs pos="100000">
                  <a:srgbClr val="4747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0" lon="15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pPr algn="ctr" latinLnBrk="1">
                <a:lnSpc>
                  <a:spcPct val="110000"/>
                </a:lnSpc>
              </a:pPr>
              <a:endParaRPr kumimoji="1" lang="en-US" sz="1600" b="1">
                <a:solidFill>
                  <a:srgbClr val="CC66FF"/>
                </a:solidFill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4105" y="3158"/>
              <a:ext cx="1134" cy="136"/>
            </a:xfrm>
            <a:prstGeom prst="rect">
              <a:avLst/>
            </a:prstGeom>
            <a:gradFill rotWithShape="1">
              <a:gsLst>
                <a:gs pos="0">
                  <a:srgbClr val="9999FF">
                    <a:alpha val="35001"/>
                  </a:srgbClr>
                </a:gs>
                <a:gs pos="100000">
                  <a:srgbClr val="4747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0" lon="15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pPr algn="ctr" latinLnBrk="1">
                <a:lnSpc>
                  <a:spcPct val="110000"/>
                </a:lnSpc>
              </a:pPr>
              <a:endParaRPr kumimoji="1" lang="en-US" sz="1600" b="1">
                <a:solidFill>
                  <a:srgbClr val="CC66FF"/>
                </a:solidFill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4105" y="3022"/>
              <a:ext cx="1134" cy="136"/>
            </a:xfrm>
            <a:prstGeom prst="rect">
              <a:avLst/>
            </a:prstGeom>
            <a:gradFill rotWithShape="1">
              <a:gsLst>
                <a:gs pos="0">
                  <a:srgbClr val="9999FF">
                    <a:alpha val="35001"/>
                  </a:srgbClr>
                </a:gs>
                <a:gs pos="100000">
                  <a:srgbClr val="4747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0" lon="15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pPr algn="ctr" latinLnBrk="1">
                <a:lnSpc>
                  <a:spcPct val="110000"/>
                </a:lnSpc>
              </a:pPr>
              <a:endParaRPr kumimoji="1" lang="en-US" sz="1600" b="1">
                <a:solidFill>
                  <a:srgbClr val="CC66FF"/>
                </a:solidFill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5058" y="3340"/>
              <a:ext cx="255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5058" y="3203"/>
              <a:ext cx="271" cy="1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5058" y="3045"/>
              <a:ext cx="317" cy="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33" name="Rectangle 32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2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MÜFREDAT  1/2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73" y="1862100"/>
            <a:ext cx="4915153" cy="459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63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MÜFREDAT  2/2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/>
          <a:stretch/>
        </p:blipFill>
        <p:spPr>
          <a:xfrm>
            <a:off x="2174045" y="1844824"/>
            <a:ext cx="4910209" cy="4643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51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TEKNİK SEÇMELİ DERSLER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143000" y="1571625"/>
            <a:ext cx="8001000" cy="5448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tabLst>
                <a:tab pos="539750" algn="l"/>
              </a:tabLst>
              <a:defRPr/>
            </a:pPr>
            <a:endParaRPr lang="tr-TR" sz="1600" dirty="0">
              <a:latin typeface="+mn-lt"/>
              <a:ea typeface="Times New Roman" pitchFamily="18" charset="0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4002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Surface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Treatment of Metals and Alloys	</a:t>
            </a: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4071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Special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Topics in Materials Engineering I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4004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Biomaterials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	</a:t>
            </a: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4072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Special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Topics in Materials Engineering II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4013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Thermal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Processing of Materials	</a:t>
            </a: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4073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Materials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Eng. Economics &amp; Plant Design		 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15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Advanced </a:t>
            </a:r>
            <a:r>
              <a:rPr lang="en-US" sz="1600" kern="0" dirty="0">
                <a:solidFill>
                  <a:schemeClr val="tx2"/>
                </a:solidFill>
                <a:latin typeface="+mn-lt"/>
              </a:rPr>
              <a:t>Electron Microscopy and </a:t>
            </a:r>
            <a:r>
              <a:rPr lang="en-US" sz="1600" kern="0" dirty="0" err="1" smtClean="0">
                <a:solidFill>
                  <a:schemeClr val="tx2"/>
                </a:solidFill>
                <a:latin typeface="+mn-lt"/>
              </a:rPr>
              <a:t>Crys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tallography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    </a:t>
            </a:r>
            <a:endParaRPr lang="tr-TR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74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Total </a:t>
            </a:r>
            <a:r>
              <a:rPr lang="en-US" sz="1600" kern="0" dirty="0">
                <a:solidFill>
                  <a:schemeClr val="tx2"/>
                </a:solidFill>
                <a:latin typeface="+mn-lt"/>
              </a:rPr>
              <a:t>Quality Management in 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Mat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erials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kern="0" dirty="0" err="1" smtClean="0">
                <a:solidFill>
                  <a:schemeClr val="tx2"/>
                </a:solidFill>
                <a:latin typeface="+mn-lt"/>
              </a:rPr>
              <a:t>Eng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ineering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4016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Structure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and Properties of Eng. Materials	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4018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Nondestructive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Evaluation of Materials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4021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Glass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Science and 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4022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Cement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and Concrete 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4031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Welding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4032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Foundry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fr-F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fr-FR" sz="1600" b="1" kern="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fr-FR" sz="1600" b="1" kern="0" dirty="0" smtClean="0">
                <a:solidFill>
                  <a:schemeClr val="tx2"/>
                </a:solidFill>
                <a:latin typeface="+mn-lt"/>
              </a:rPr>
              <a:t>33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kern="0" dirty="0" smtClean="0">
                <a:solidFill>
                  <a:schemeClr val="tx2"/>
                </a:solidFill>
                <a:latin typeface="+mn-lt"/>
              </a:rPr>
              <a:t>Non-</a:t>
            </a:r>
            <a:r>
              <a:rPr lang="fr-FR" sz="1600" kern="0" dirty="0" err="1" smtClean="0">
                <a:solidFill>
                  <a:schemeClr val="tx2"/>
                </a:solidFill>
                <a:latin typeface="+mn-lt"/>
              </a:rPr>
              <a:t>Ferrous</a:t>
            </a:r>
            <a:r>
              <a:rPr lang="fr-FR" sz="16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kern="0" dirty="0" err="1">
                <a:solidFill>
                  <a:schemeClr val="tx2"/>
                </a:solidFill>
                <a:latin typeface="+mn-lt"/>
              </a:rPr>
              <a:t>Metallurgy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4035</a:t>
            </a: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Iron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and Steel Production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4037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Powder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4044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Semiconductors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endParaRPr lang="en-US" sz="4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77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 VE DERSLİKLER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791772" cy="37352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 smtClean="0"/>
              <a:t>Bölüm </a:t>
            </a:r>
            <a:r>
              <a:rPr lang="tr-TR" altLang="zh-CN" dirty="0"/>
              <a:t>öğretim üyeleri ve öğrencilerinin </a:t>
            </a:r>
            <a:r>
              <a:rPr lang="tr-TR" altLang="zh-CN" dirty="0" smtClean="0"/>
              <a:t>kullanımına sunulmuş </a:t>
            </a:r>
            <a:r>
              <a:rPr lang="tr-TR" altLang="zh-CN" dirty="0"/>
              <a:t>3 adet derslik, </a:t>
            </a:r>
            <a:r>
              <a:rPr lang="en-US" altLang="zh-CN" dirty="0"/>
              <a:t>3 </a:t>
            </a:r>
            <a:r>
              <a:rPr lang="tr-TR" altLang="zh-CN" dirty="0"/>
              <a:t>adet öğrenci laboratuarı ve 17 adet </a:t>
            </a:r>
            <a:r>
              <a:rPr lang="tr-TR" dirty="0"/>
              <a:t>ileri araştırma laboratuarı bulunmaktadır. 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/>
              <a:t>Bazı </a:t>
            </a:r>
            <a:r>
              <a:rPr lang="tr-TR" altLang="zh-CN" dirty="0" smtClean="0"/>
              <a:t>derslikler ve laboratuvarlar </a:t>
            </a:r>
            <a:r>
              <a:rPr lang="tr-TR" altLang="zh-CN" dirty="0"/>
              <a:t>Kimya, Biyomühendislik, Çevre, ve Makine  Mühendisliği bölümü öğrenci ve öğretim üyeleri ile ortak kullanılmaktadır.</a:t>
            </a:r>
            <a:endParaRPr lang="tr-TR" dirty="0"/>
          </a:p>
          <a:p>
            <a:pPr algn="just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3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89874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BİLİMİ LABORATUVARLARI: </a:t>
            </a:r>
            <a:endParaRPr lang="tr-TR" altLang="zh-CN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75805273"/>
              </p:ext>
            </p:extLst>
          </p:nvPr>
        </p:nvGraphicFramePr>
        <p:xfrm>
          <a:off x="1331640" y="2123690"/>
          <a:ext cx="6750819" cy="432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0" name="Rectangle 9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3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kern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ÜRETİM LABORATUVARI: 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dirty="0" smtClean="0">
                <a:solidFill>
                  <a:schemeClr val="tx2"/>
                </a:solidFill>
              </a:rPr>
              <a:t>Bu </a:t>
            </a:r>
            <a:r>
              <a:rPr lang="tr-TR" altLang="zh-CN" dirty="0">
                <a:solidFill>
                  <a:schemeClr val="tx2"/>
                </a:solidFill>
              </a:rPr>
              <a:t>laboratuarda ileri seramiklerin, </a:t>
            </a:r>
            <a:r>
              <a:rPr lang="tr-TR" altLang="zh-CN" dirty="0" smtClean="0">
                <a:solidFill>
                  <a:schemeClr val="tx2"/>
                </a:solidFill>
              </a:rPr>
              <a:t>metallerin ve alaşımlarının, ve polimerlerin </a:t>
            </a:r>
            <a:r>
              <a:rPr lang="tr-TR" altLang="zh-CN" dirty="0">
                <a:solidFill>
                  <a:schemeClr val="tx2"/>
                </a:solidFill>
              </a:rPr>
              <a:t>üretimindeki fiziksel işlemler ve kimyasal süreçler için gerekli  üniteler ve malzemelerin üretiminden sonra gerekli olan işleme ve  şekillendirme cihazları bulunmaktadır.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161088334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0" name="Rectangle 9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97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ÜRETİM LABORATUVARI: 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19908573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15616" y="2564904"/>
            <a:ext cx="64801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Kırma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Öğütme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Karıştırma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Boyutlandırma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tr-TR" sz="1800" dirty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Şekillendirme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presi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>
                <a:solidFill>
                  <a:schemeClr val="tx2"/>
                </a:solidFill>
              </a:rPr>
              <a:t>İzostatik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tr-TR" sz="1800" dirty="0" smtClean="0">
                <a:solidFill>
                  <a:schemeClr val="tx2"/>
                </a:solidFill>
              </a:rPr>
              <a:t>p</a:t>
            </a:r>
            <a:r>
              <a:rPr lang="en-US" sz="1800" dirty="0" smtClean="0">
                <a:solidFill>
                  <a:schemeClr val="tx2"/>
                </a:solidFill>
              </a:rPr>
              <a:t>res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>
                <a:solidFill>
                  <a:schemeClr val="tx2"/>
                </a:solidFill>
              </a:rPr>
              <a:t>Tek eksenli pres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0" name="Picture 10" descr="DSCN0045"/>
          <p:cNvPicPr>
            <a:picLocks noChangeAspect="1" noChangeArrowheads="1"/>
          </p:cNvPicPr>
          <p:nvPr/>
        </p:nvPicPr>
        <p:blipFill rotWithShape="1">
          <a:blip r:embed="rId8" cstate="print"/>
          <a:srcRect t="18449" b="7882"/>
          <a:stretch/>
        </p:blipFill>
        <p:spPr bwMode="auto">
          <a:xfrm>
            <a:off x="1028700" y="4853347"/>
            <a:ext cx="273685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otomatikparlatma"/>
          <p:cNvPicPr>
            <a:picLocks noChangeAspect="1" noChangeArrowheads="1"/>
          </p:cNvPicPr>
          <p:nvPr/>
        </p:nvPicPr>
        <p:blipFill rotWithShape="1">
          <a:blip r:embed="rId9" cstate="print"/>
          <a:srcRect t="18340" b="10850"/>
          <a:stretch/>
        </p:blipFill>
        <p:spPr bwMode="auto">
          <a:xfrm>
            <a:off x="6442472" y="5020211"/>
            <a:ext cx="2306638" cy="12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3" descr="atölye"/>
          <p:cNvPicPr>
            <a:picLocks noChangeAspect="1" noChangeArrowheads="1"/>
          </p:cNvPicPr>
          <p:nvPr/>
        </p:nvPicPr>
        <p:blipFill rotWithShape="1">
          <a:blip r:embed="rId10" cstate="print"/>
          <a:srcRect l="12016" t="10924"/>
          <a:stretch/>
        </p:blipFill>
        <p:spPr bwMode="auto">
          <a:xfrm>
            <a:off x="4149358" y="4849358"/>
            <a:ext cx="2001540" cy="1520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 descr="DSCN2519"/>
          <p:cNvPicPr>
            <a:picLocks noChangeAspect="1" noChangeArrowheads="1"/>
          </p:cNvPicPr>
          <p:nvPr/>
        </p:nvPicPr>
        <p:blipFill rotWithShape="1">
          <a:blip r:embed="rId11" cstate="print"/>
          <a:srcRect t="11659"/>
          <a:stretch/>
        </p:blipFill>
        <p:spPr bwMode="auto">
          <a:xfrm>
            <a:off x="5220072" y="2708920"/>
            <a:ext cx="1607285" cy="1894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6" name="Rectangle 15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6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ÜRETİM LABORATUVARI: 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19908573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378715"/>
            <a:ext cx="64801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tx2"/>
                </a:solidFill>
              </a:rPr>
              <a:t>Fırınlar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Kurutma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Isıl işlem</a:t>
            </a: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Sinterleme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5" name="Picture 9" descr="DSCN0025"/>
          <p:cNvPicPr>
            <a:picLocks noChangeAspect="1" noChangeArrowheads="1"/>
          </p:cNvPicPr>
          <p:nvPr/>
        </p:nvPicPr>
        <p:blipFill rotWithShape="1">
          <a:blip r:embed="rId8" cstate="print"/>
          <a:srcRect t="26620"/>
          <a:stretch/>
        </p:blipFill>
        <p:spPr bwMode="auto">
          <a:xfrm>
            <a:off x="3779912" y="2601859"/>
            <a:ext cx="3071095" cy="169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0" descr="DSCN0039"/>
          <p:cNvPicPr>
            <a:picLocks noChangeAspect="1" noChangeArrowheads="1"/>
          </p:cNvPicPr>
          <p:nvPr/>
        </p:nvPicPr>
        <p:blipFill rotWithShape="1">
          <a:blip r:embed="rId9" cstate="print"/>
          <a:srcRect t="8604" r="36155"/>
          <a:stretch/>
        </p:blipFill>
        <p:spPr bwMode="auto">
          <a:xfrm>
            <a:off x="4644008" y="4509120"/>
            <a:ext cx="1972056" cy="2118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1" descr="DSCN25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0692" y="4532674"/>
            <a:ext cx="1500514" cy="200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2" descr="DSCN254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5927" y="4516240"/>
            <a:ext cx="2460855" cy="184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4" name="Rectangle 13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10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MÜHENDİSLİĞİ NEDİR?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791772" cy="3879304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 smtClean="0"/>
              <a:t>Metalurji</a:t>
            </a:r>
            <a:r>
              <a:rPr lang="en-US" b="1" dirty="0" smtClean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tr-TR" b="1" dirty="0" err="1"/>
              <a:t>M</a:t>
            </a:r>
            <a:r>
              <a:rPr lang="en-US" b="1" dirty="0" err="1" smtClean="0"/>
              <a:t>alzeme</a:t>
            </a:r>
            <a:r>
              <a:rPr lang="en-US" b="1" dirty="0" smtClean="0"/>
              <a:t> </a:t>
            </a:r>
            <a:r>
              <a:rPr lang="tr-TR" b="1" dirty="0" err="1"/>
              <a:t>M</a:t>
            </a:r>
            <a:r>
              <a:rPr lang="en-US" b="1" dirty="0" err="1" smtClean="0"/>
              <a:t>ühendisliği</a:t>
            </a:r>
            <a:r>
              <a:rPr lang="en-US" dirty="0"/>
              <a:t>, </a:t>
            </a:r>
            <a:r>
              <a:rPr lang="en-US" dirty="0" err="1"/>
              <a:t>insanlığın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duyduğu</a:t>
            </a:r>
            <a:r>
              <a:rPr lang="en-US" dirty="0"/>
              <a:t>, </a:t>
            </a:r>
            <a:r>
              <a:rPr lang="tr-TR" dirty="0"/>
              <a:t>güncel ve </a:t>
            </a:r>
            <a:r>
              <a:rPr lang="en-US" dirty="0" err="1"/>
              <a:t>geleceğe</a:t>
            </a:r>
            <a:r>
              <a:rPr lang="en-US" dirty="0"/>
              <a:t> </a:t>
            </a:r>
            <a:r>
              <a:rPr lang="en-US" dirty="0" err="1"/>
              <a:t>dönük</a:t>
            </a:r>
            <a:r>
              <a:rPr lang="en-US" dirty="0"/>
              <a:t> </a:t>
            </a:r>
            <a:r>
              <a:rPr lang="en-US" dirty="0" err="1"/>
              <a:t>mühendislik</a:t>
            </a:r>
            <a:r>
              <a:rPr lang="en-US" dirty="0"/>
              <a:t> </a:t>
            </a:r>
            <a:r>
              <a:rPr lang="en-US" dirty="0" err="1"/>
              <a:t>malzemelerinin</a:t>
            </a:r>
            <a:r>
              <a:rPr lang="en-US" dirty="0"/>
              <a:t>, </a:t>
            </a:r>
            <a:r>
              <a:rPr lang="en-US" dirty="0" err="1"/>
              <a:t>çevresel</a:t>
            </a:r>
            <a:r>
              <a:rPr lang="en-US" dirty="0"/>
              <a:t> </a:t>
            </a:r>
            <a:r>
              <a:rPr lang="en-US" dirty="0" err="1"/>
              <a:t>sorumluluklar</a:t>
            </a:r>
            <a:r>
              <a:rPr lang="tr-TR" dirty="0"/>
              <a:t>ı </a:t>
            </a:r>
            <a:r>
              <a:rPr lang="en-US" dirty="0"/>
              <a:t>da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tutularak</a:t>
            </a:r>
            <a:r>
              <a:rPr lang="en-US" dirty="0"/>
              <a:t>, </a:t>
            </a:r>
            <a:r>
              <a:rPr lang="en-US" dirty="0" err="1"/>
              <a:t>tasarlanmas</a:t>
            </a:r>
            <a:r>
              <a:rPr lang="tr-TR" dirty="0"/>
              <a:t>ı,</a:t>
            </a:r>
            <a:r>
              <a:rPr lang="en-US" dirty="0"/>
              <a:t> </a:t>
            </a:r>
            <a:r>
              <a:rPr lang="en-US" dirty="0" err="1"/>
              <a:t>üretilmesi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geliştirilmesini</a:t>
            </a:r>
            <a:r>
              <a:rPr lang="en-US" dirty="0"/>
              <a:t> </a:t>
            </a:r>
            <a:r>
              <a:rPr lang="en-US" dirty="0" err="1" smtClean="0"/>
              <a:t>hedefler</a:t>
            </a:r>
            <a:r>
              <a:rPr lang="tr-TR" dirty="0" smtClean="0"/>
              <a:t>.</a:t>
            </a:r>
          </a:p>
          <a:p>
            <a:pPr algn="just"/>
            <a:r>
              <a:rPr lang="en-US" dirty="0" err="1" smtClean="0"/>
              <a:t>Metalurji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günümüzde</a:t>
            </a:r>
            <a:r>
              <a:rPr lang="en-US" dirty="0"/>
              <a:t> </a:t>
            </a:r>
            <a:r>
              <a:rPr lang="en-US" dirty="0" err="1"/>
              <a:t>kimya</a:t>
            </a:r>
            <a:r>
              <a:rPr lang="en-US" dirty="0"/>
              <a:t>, </a:t>
            </a:r>
            <a:r>
              <a:rPr lang="tr-TR" dirty="0"/>
              <a:t>fizik, </a:t>
            </a:r>
            <a:r>
              <a:rPr lang="en-US" dirty="0" err="1"/>
              <a:t>makine</a:t>
            </a:r>
            <a:r>
              <a:rPr lang="en-US" dirty="0"/>
              <a:t>, </a:t>
            </a:r>
            <a:r>
              <a:rPr lang="en-US" dirty="0" err="1"/>
              <a:t>inşaat</a:t>
            </a:r>
            <a:r>
              <a:rPr lang="en-US" dirty="0"/>
              <a:t>, </a:t>
            </a:r>
            <a:r>
              <a:rPr lang="en-US" dirty="0" err="1"/>
              <a:t>uzay-uçak</a:t>
            </a:r>
            <a:r>
              <a:rPr lang="en-US" dirty="0"/>
              <a:t>, </a:t>
            </a:r>
            <a:r>
              <a:rPr lang="en-US" dirty="0" err="1"/>
              <a:t>elektrik-elektronik</a:t>
            </a:r>
            <a:r>
              <a:rPr lang="en-US" dirty="0"/>
              <a:t>,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tr-TR" dirty="0"/>
              <a:t>mühendislikleri </a:t>
            </a:r>
            <a:r>
              <a:rPr lang="en-US" dirty="0" err="1"/>
              <a:t>ve</a:t>
            </a:r>
            <a:r>
              <a:rPr lang="en-US" dirty="0"/>
              <a:t> tıp </a:t>
            </a:r>
            <a:r>
              <a:rPr lang="en-US" dirty="0" err="1" smtClean="0"/>
              <a:t>alanları</a:t>
            </a:r>
            <a:r>
              <a:rPr lang="tr-TR" dirty="0" smtClean="0"/>
              <a:t> gibi pek çok alana</a:t>
            </a:r>
            <a:r>
              <a:rPr lang="en-US" dirty="0" smtClean="0"/>
              <a:t> </a:t>
            </a:r>
            <a:r>
              <a:rPr lang="en-US" dirty="0" err="1"/>
              <a:t>yayılmış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disiplinli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dalı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gelişmesini</a:t>
            </a:r>
            <a:r>
              <a:rPr lang="en-US" dirty="0"/>
              <a:t> </a:t>
            </a:r>
            <a:r>
              <a:rPr lang="en-US" dirty="0" err="1"/>
              <a:t>sürdürmekte</a:t>
            </a:r>
            <a:r>
              <a:rPr lang="tr-TR" dirty="0"/>
              <a:t>dir. </a:t>
            </a:r>
            <a:endParaRPr lang="tr-TR" dirty="0" smtClean="0"/>
          </a:p>
          <a:p>
            <a:pPr algn="just"/>
            <a:r>
              <a:rPr lang="tr-TR" dirty="0" smtClean="0">
                <a:cs typeface="Arial" pitchFamily="34" charset="0"/>
              </a:rPr>
              <a:t>Modern </a:t>
            </a:r>
            <a:r>
              <a:rPr lang="tr-TR" dirty="0">
                <a:cs typeface="Arial" pitchFamily="34" charset="0"/>
              </a:rPr>
              <a:t>mühendislik teknolojisi için önem taşıyan malzeme türleri metaller, seramikler, polimerler ve karma (kompozit) malzemelerdir.</a:t>
            </a:r>
            <a:r>
              <a:rPr lang="tr-TR" dirty="0"/>
              <a:t> </a:t>
            </a:r>
          </a:p>
          <a:p>
            <a:pPr algn="just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9" name="Group 8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0" name="Rectangle 9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9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ÜRETİM LABORATUVARI: 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19908573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492066"/>
            <a:ext cx="6480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lvl="1" eaLnBrk="0" hangingPunct="0"/>
            <a:endParaRPr lang="tr-TR" sz="1800" dirty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Özel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Üretim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Sentez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Cihazları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Spray kurutma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Kristal büyütme</a:t>
            </a:r>
            <a:endParaRPr lang="en-US" sz="1800" dirty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Döküm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Katılaştırma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İndüksiyon fırını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Kum döküm</a:t>
            </a:r>
            <a:endParaRPr lang="en-US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0" name="Picture 9" descr="DSCN25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4062" y="2672935"/>
            <a:ext cx="1700448" cy="226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1" descr="kumtesti"/>
          <p:cNvPicPr>
            <a:picLocks noChangeAspect="1" noChangeArrowheads="1"/>
          </p:cNvPicPr>
          <p:nvPr/>
        </p:nvPicPr>
        <p:blipFill rotWithShape="1">
          <a:blip r:embed="rId9" cstate="print"/>
          <a:srcRect t="20832" b="12669"/>
          <a:stretch/>
        </p:blipFill>
        <p:spPr bwMode="auto">
          <a:xfrm>
            <a:off x="5487988" y="5229200"/>
            <a:ext cx="274161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42017"/>
            <a:ext cx="2902056" cy="173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3" name="Rectangle 12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28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30152" y="2171700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ÜRETİM METALURJİSİ: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19908573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492066"/>
            <a:ext cx="64801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Hidrometalurjik </a:t>
            </a:r>
            <a:r>
              <a:rPr lang="tr-TR" sz="1800" dirty="0">
                <a:solidFill>
                  <a:schemeClr val="tx2"/>
                </a:solidFill>
              </a:rPr>
              <a:t>işlemler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Liç (Mikrodalga ve Klasik)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Değerli metal üretimi</a:t>
            </a: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Değerli metal saflaştırma</a:t>
            </a: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Nano boyutta toz malzeme üretimi</a:t>
            </a: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Çözeltiden metal </a:t>
            </a:r>
            <a:r>
              <a:rPr lang="tr-TR" sz="1800" dirty="0" smtClean="0">
                <a:solidFill>
                  <a:schemeClr val="tx2"/>
                </a:solidFill>
              </a:rPr>
              <a:t>kazanma</a:t>
            </a:r>
            <a:endParaRPr lang="tr-TR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>
                <a:solidFill>
                  <a:schemeClr val="tx2"/>
                </a:solidFill>
              </a:rPr>
              <a:t>Metal kaplamalar ve </a:t>
            </a:r>
            <a:r>
              <a:rPr lang="tr-TR" sz="1800" dirty="0" smtClean="0">
                <a:solidFill>
                  <a:schemeClr val="tx2"/>
                </a:solidFill>
              </a:rPr>
              <a:t>analizler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Titrasyon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AAS ve XRF ile kimyasal </a:t>
            </a:r>
            <a:r>
              <a:rPr lang="tr-TR" sz="1800" dirty="0" smtClean="0">
                <a:solidFill>
                  <a:schemeClr val="tx2"/>
                </a:solidFill>
              </a:rPr>
              <a:t>analiz</a:t>
            </a:r>
            <a:endParaRPr lang="en-US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2" name="Resim 11"/>
          <p:cNvPicPr/>
          <p:nvPr/>
        </p:nvPicPr>
        <p:blipFill>
          <a:blip r:embed="rId8"/>
          <a:stretch>
            <a:fillRect/>
          </a:stretch>
        </p:blipFill>
        <p:spPr>
          <a:xfrm rot="5400000">
            <a:off x="6313050" y="4877211"/>
            <a:ext cx="1428324" cy="224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Resim 12"/>
          <p:cNvPicPr/>
          <p:nvPr/>
        </p:nvPicPr>
        <p:blipFill rotWithShape="1">
          <a:blip r:embed="rId9"/>
          <a:srcRect l="11230" t="24914" r="7603" b="12242"/>
          <a:stretch/>
        </p:blipFill>
        <p:spPr>
          <a:xfrm rot="10800000">
            <a:off x="6338157" y="3573016"/>
            <a:ext cx="2555775" cy="1452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3" name="Rectangle 12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9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3212976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KARAKTERİZASYONU: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189639352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3413899"/>
            <a:ext cx="77917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 algn="just" eaLnBrk="0" hangingPunct="0">
              <a:buSzPct val="150000"/>
              <a:buFont typeface="Wingdings" panose="05000000000000000000" pitchFamily="2" charset="2"/>
              <a:buChar char="§"/>
              <a:defRPr/>
            </a:pPr>
            <a:endParaRPr lang="tr-TR" sz="1800" dirty="0" smtClean="0">
              <a:solidFill>
                <a:schemeClr val="tx2"/>
              </a:solidFill>
            </a:endParaRPr>
          </a:p>
          <a:p>
            <a:pPr algn="just">
              <a:spcBef>
                <a:spcPct val="50000"/>
              </a:spcBef>
              <a:buClr>
                <a:srgbClr val="85A3FF"/>
              </a:buClr>
            </a:pPr>
            <a:r>
              <a:rPr lang="tr-TR" altLang="zh-CN" dirty="0" smtClean="0">
                <a:solidFill>
                  <a:schemeClr val="tx2"/>
                </a:solidFill>
              </a:rPr>
              <a:t>Malzeme karakterizasyon laboratuvarları </a:t>
            </a:r>
            <a:r>
              <a:rPr lang="tr-TR" altLang="zh-CN" dirty="0">
                <a:solidFill>
                  <a:schemeClr val="tx2"/>
                </a:solidFill>
              </a:rPr>
              <a:t>malzemelerin kimyasal kompozisyonlarına ve uygulama alanlarına göre sınıflandırılması, malzemelerin fiziksel ve kimyasal özellikleri, faz analizleri, mikro yapı ve özelliklerini karakterize edecek cihazlarla donatılmıştır. </a:t>
            </a:r>
          </a:p>
          <a:p>
            <a:pPr marL="381000" lvl="1" indent="-381000" algn="just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1" name="Rectangle 10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86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30152" y="2171700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</a:t>
            </a: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KARAKTERİZASYONU:</a:t>
            </a: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53841695"/>
              </p:ext>
            </p:extLst>
          </p:nvPr>
        </p:nvGraphicFramePr>
        <p:xfrm>
          <a:off x="5940152" y="1938987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156"/>
          <p:cNvSpPr txBox="1">
            <a:spLocks noChangeArrowheads="1"/>
          </p:cNvSpPr>
          <p:nvPr/>
        </p:nvSpPr>
        <p:spPr bwMode="auto">
          <a:xfrm>
            <a:off x="463571" y="2597696"/>
            <a:ext cx="7644135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</a:rPr>
              <a:t>X-</a:t>
            </a:r>
            <a:r>
              <a:rPr lang="en-US" sz="1800" dirty="0" err="1">
                <a:solidFill>
                  <a:schemeClr val="tx2"/>
                </a:solidFill>
              </a:rPr>
              <a:t>Işınları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Difraktometresi</a:t>
            </a:r>
            <a:r>
              <a:rPr lang="tr-TR" sz="1800" dirty="0">
                <a:solidFill>
                  <a:schemeClr val="tx2"/>
                </a:solidFill>
              </a:rPr>
              <a:t> (</a:t>
            </a:r>
            <a:r>
              <a:rPr lang="tr-TR" sz="1800" dirty="0" err="1">
                <a:solidFill>
                  <a:schemeClr val="tx2"/>
                </a:solidFill>
              </a:rPr>
              <a:t>XRD</a:t>
            </a:r>
            <a:r>
              <a:rPr lang="tr-TR" sz="1800" dirty="0">
                <a:solidFill>
                  <a:schemeClr val="tx2"/>
                </a:solidFill>
              </a:rPr>
              <a:t>)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</a:rPr>
              <a:t>X-</a:t>
            </a:r>
            <a:r>
              <a:rPr lang="en-US" sz="1800" dirty="0" err="1">
                <a:solidFill>
                  <a:schemeClr val="tx2"/>
                </a:solidFill>
              </a:rPr>
              <a:t>Işınları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Floresans</a:t>
            </a:r>
            <a:r>
              <a:rPr lang="tr-TR" sz="1800" dirty="0">
                <a:solidFill>
                  <a:schemeClr val="tx2"/>
                </a:solidFill>
              </a:rPr>
              <a:t> (</a:t>
            </a:r>
            <a:r>
              <a:rPr lang="tr-TR" sz="1800" dirty="0" err="1">
                <a:solidFill>
                  <a:schemeClr val="tx2"/>
                </a:solidFill>
              </a:rPr>
              <a:t>XRF</a:t>
            </a:r>
            <a:r>
              <a:rPr lang="tr-TR" sz="1800" dirty="0">
                <a:solidFill>
                  <a:schemeClr val="tx2"/>
                </a:solidFill>
              </a:rPr>
              <a:t>) </a:t>
            </a:r>
            <a:r>
              <a:rPr lang="en-US" sz="1800" dirty="0" err="1">
                <a:solidFill>
                  <a:schemeClr val="tx2"/>
                </a:solidFill>
              </a:rPr>
              <a:t>Spektrometresi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</a:rPr>
              <a:t>SEM</a:t>
            </a:r>
          </a:p>
        </p:txBody>
      </p:sp>
      <p:pic>
        <p:nvPicPr>
          <p:cNvPr id="13" name="Picture 159" descr="DSCN00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5154" y="4005064"/>
            <a:ext cx="2709334" cy="203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60" descr="DSCN0026"/>
          <p:cNvPicPr>
            <a:picLocks noChangeAspect="1" noChangeArrowheads="1"/>
          </p:cNvPicPr>
          <p:nvPr/>
        </p:nvPicPr>
        <p:blipFill rotWithShape="1">
          <a:blip r:embed="rId9" cstate="print"/>
          <a:srcRect t="20036"/>
          <a:stretch/>
        </p:blipFill>
        <p:spPr bwMode="auto">
          <a:xfrm>
            <a:off x="1061048" y="4005064"/>
            <a:ext cx="2142800" cy="128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58" descr="DSCN00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72210" y="4365104"/>
            <a:ext cx="2539950" cy="190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6" name="Rectangle 15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9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30152" y="2171700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</a:t>
            </a: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KARAKTERİZASYONU:</a:t>
            </a: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53841695"/>
              </p:ext>
            </p:extLst>
          </p:nvPr>
        </p:nvGraphicFramePr>
        <p:xfrm>
          <a:off x="5940152" y="1938987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156"/>
          <p:cNvSpPr txBox="1">
            <a:spLocks noChangeArrowheads="1"/>
          </p:cNvSpPr>
          <p:nvPr/>
        </p:nvSpPr>
        <p:spPr bwMode="auto">
          <a:xfrm>
            <a:off x="463571" y="2597696"/>
            <a:ext cx="76441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tx2"/>
                </a:solidFill>
              </a:rPr>
              <a:t>Termal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analiz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cihazları</a:t>
            </a:r>
            <a:r>
              <a:rPr lang="en-US" sz="1800" dirty="0">
                <a:solidFill>
                  <a:schemeClr val="tx2"/>
                </a:solidFill>
              </a:rPr>
              <a:t> (TGA, DTA, </a:t>
            </a:r>
            <a:r>
              <a:rPr lang="en-US" sz="1800" dirty="0" smtClean="0">
                <a:solidFill>
                  <a:schemeClr val="tx2"/>
                </a:solidFill>
              </a:rPr>
              <a:t>DS</a:t>
            </a:r>
            <a:r>
              <a:rPr lang="tr-TR" sz="1800" dirty="0" smtClean="0">
                <a:solidFill>
                  <a:schemeClr val="tx2"/>
                </a:solidFill>
              </a:rPr>
              <a:t>C</a:t>
            </a:r>
            <a:r>
              <a:rPr lang="en-US" sz="1800" dirty="0" smtClean="0">
                <a:solidFill>
                  <a:schemeClr val="tx2"/>
                </a:solidFill>
              </a:rPr>
              <a:t>,</a:t>
            </a:r>
            <a:r>
              <a:rPr lang="tr-TR" sz="1800" dirty="0" smtClean="0">
                <a:solidFill>
                  <a:schemeClr val="tx2"/>
                </a:solidFill>
              </a:rPr>
              <a:t> </a:t>
            </a:r>
            <a:r>
              <a:rPr lang="tr-TR" sz="1800" dirty="0">
                <a:solidFill>
                  <a:schemeClr val="tx2"/>
                </a:solidFill>
              </a:rPr>
              <a:t>Dilatometre)</a:t>
            </a: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Rheometre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</a:rPr>
              <a:t>FT-IR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Tane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boyutu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ölçüm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cihazları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Kimyasal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analiz</a:t>
            </a:r>
            <a:r>
              <a:rPr lang="en-US" sz="1800" dirty="0">
                <a:solidFill>
                  <a:schemeClr val="tx2"/>
                </a:solidFill>
              </a:rPr>
              <a:t> (ICP-MS, GC)</a:t>
            </a: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2" name="Picture 9" descr="DSCN00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9747" y="3356992"/>
            <a:ext cx="2282533" cy="171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2" descr="DSCN0036"/>
          <p:cNvPicPr>
            <a:picLocks noChangeAspect="1" noChangeArrowheads="1"/>
          </p:cNvPicPr>
          <p:nvPr/>
        </p:nvPicPr>
        <p:blipFill rotWithShape="1">
          <a:blip r:embed="rId9" cstate="print"/>
          <a:srcRect t="16581"/>
          <a:stretch/>
        </p:blipFill>
        <p:spPr bwMode="auto">
          <a:xfrm>
            <a:off x="5718171" y="5289746"/>
            <a:ext cx="2318543" cy="145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2" descr="parcaboyutu"/>
          <p:cNvPicPr>
            <a:picLocks noChangeAspect="1" noChangeArrowheads="1"/>
          </p:cNvPicPr>
          <p:nvPr/>
        </p:nvPicPr>
        <p:blipFill rotWithShape="1">
          <a:blip r:embed="rId10" cstate="print"/>
          <a:srcRect t="21913" b="15468"/>
          <a:stretch/>
        </p:blipFill>
        <p:spPr bwMode="auto">
          <a:xfrm>
            <a:off x="1178459" y="4918883"/>
            <a:ext cx="2803282" cy="1316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4" name="Rectangle 13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2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30152" y="2171700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KARAKTERİZASYONU: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284709945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492066"/>
            <a:ext cx="64801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Korozyon test ünitesi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Numune hazırlama ci</a:t>
            </a:r>
            <a:r>
              <a:rPr lang="en-US" sz="1800" dirty="0" err="1" smtClean="0">
                <a:solidFill>
                  <a:schemeClr val="tx2"/>
                </a:solidFill>
              </a:rPr>
              <a:t>hazları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Kesme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Bakalit veya r</a:t>
            </a:r>
            <a:r>
              <a:rPr lang="tr-TR" sz="1800" dirty="0" smtClean="0">
                <a:solidFill>
                  <a:schemeClr val="tx2"/>
                </a:solidFill>
              </a:rPr>
              <a:t>eçine </a:t>
            </a:r>
            <a:r>
              <a:rPr lang="tr-TR" sz="1800" dirty="0">
                <a:solidFill>
                  <a:schemeClr val="tx2"/>
                </a:solidFill>
              </a:rPr>
              <a:t>ile k</a:t>
            </a:r>
            <a:r>
              <a:rPr lang="tr-TR" sz="1800" dirty="0" smtClean="0">
                <a:solidFill>
                  <a:schemeClr val="tx2"/>
                </a:solidFill>
              </a:rPr>
              <a:t>alıba </a:t>
            </a:r>
            <a:r>
              <a:rPr lang="tr-TR" sz="1800" dirty="0">
                <a:solidFill>
                  <a:schemeClr val="tx2"/>
                </a:solidFill>
              </a:rPr>
              <a:t>a</a:t>
            </a:r>
            <a:r>
              <a:rPr lang="tr-TR" sz="1800" dirty="0" smtClean="0">
                <a:solidFill>
                  <a:schemeClr val="tx2"/>
                </a:solidFill>
              </a:rPr>
              <a:t>lma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Zımparalama ve p</a:t>
            </a:r>
            <a:r>
              <a:rPr lang="tr-TR" sz="1800" dirty="0" smtClean="0">
                <a:solidFill>
                  <a:schemeClr val="tx2"/>
                </a:solidFill>
              </a:rPr>
              <a:t>arlatma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Dağlama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>
                <a:solidFill>
                  <a:schemeClr val="tx2"/>
                </a:solidFill>
              </a:rPr>
              <a:t>Mikroyapı inceleme ve görüntüleme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Optik ve </a:t>
            </a:r>
            <a:r>
              <a:rPr lang="tr-TR" sz="1800" dirty="0" smtClean="0">
                <a:solidFill>
                  <a:schemeClr val="tx2"/>
                </a:solidFill>
              </a:rPr>
              <a:t>stereo mikroskoplar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Görüntü analizi</a:t>
            </a:r>
            <a:endParaRPr lang="en-US" sz="1800" dirty="0">
              <a:solidFill>
                <a:schemeClr val="tx2"/>
              </a:solidFill>
            </a:endParaRPr>
          </a:p>
          <a:p>
            <a:pPr marL="571500" lvl="1" eaLnBrk="0" hangingPunct="0"/>
            <a:endParaRPr lang="en-US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30963"/>
            <a:ext cx="1075296" cy="11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05" y="3876675"/>
            <a:ext cx="1768475" cy="235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r="8540"/>
          <a:stretch/>
        </p:blipFill>
        <p:spPr bwMode="auto">
          <a:xfrm>
            <a:off x="5615578" y="2246410"/>
            <a:ext cx="1375649" cy="121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11" descr="corosion"/>
          <p:cNvPicPr>
            <a:picLocks noChangeAspect="1" noChangeArrowheads="1"/>
          </p:cNvPicPr>
          <p:nvPr/>
        </p:nvPicPr>
        <p:blipFill rotWithShape="1">
          <a:blip r:embed="rId11" cstate="print"/>
          <a:srcRect l="15800" t="14035" r="23650"/>
          <a:stretch/>
        </p:blipFill>
        <p:spPr bwMode="auto">
          <a:xfrm>
            <a:off x="5220072" y="4307487"/>
            <a:ext cx="1656184" cy="176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0" descr="mikroskop"/>
          <p:cNvPicPr>
            <a:picLocks noChangeAspect="1" noChangeArrowheads="1"/>
          </p:cNvPicPr>
          <p:nvPr/>
        </p:nvPicPr>
        <p:blipFill rotWithShape="1">
          <a:blip r:embed="rId12" cstate="print"/>
          <a:srcRect t="20438" b="21584"/>
          <a:stretch/>
        </p:blipFill>
        <p:spPr bwMode="auto">
          <a:xfrm>
            <a:off x="1449478" y="5478832"/>
            <a:ext cx="2057151" cy="894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9" name="Rectangle 1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8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291512344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492066"/>
            <a:ext cx="58612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Pct val="150000"/>
              <a:defRPr/>
            </a:pPr>
            <a:r>
              <a:rPr lang="tr-TR" altLang="zh-CN" sz="1800" dirty="0" smtClean="0">
                <a:solidFill>
                  <a:schemeClr val="tx2"/>
                </a:solidFill>
              </a:rPr>
              <a:t>Bu </a:t>
            </a:r>
            <a:r>
              <a:rPr lang="tr-TR" altLang="zh-CN" sz="1800" dirty="0">
                <a:solidFill>
                  <a:schemeClr val="tx2"/>
                </a:solidFill>
              </a:rPr>
              <a:t>laboratuarda katı malzemelerin mekanik </a:t>
            </a:r>
            <a:r>
              <a:rPr lang="tr-TR" altLang="zh-CN" sz="1800" dirty="0" smtClean="0">
                <a:solidFill>
                  <a:schemeClr val="tx2"/>
                </a:solidFill>
              </a:rPr>
              <a:t>özelliklerini </a:t>
            </a:r>
            <a:r>
              <a:rPr lang="tr-TR" altLang="zh-CN" sz="1800" dirty="0">
                <a:solidFill>
                  <a:schemeClr val="tx2"/>
                </a:solidFill>
              </a:rPr>
              <a:t>tayin etmek için gerekli cihazlar bulunmaktadır.</a:t>
            </a:r>
            <a:r>
              <a:rPr lang="en-US" altLang="zh-CN" sz="1800" dirty="0">
                <a:solidFill>
                  <a:schemeClr val="tx2"/>
                </a:solidFill>
              </a:rPr>
              <a:t> </a:t>
            </a:r>
            <a:endParaRPr lang="tr-TR" sz="1800" dirty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Çekme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Yorulma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Aşınma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Darbe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Sürünme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Sertlik</a:t>
            </a: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Üniversal sertlik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Mikro-sertlik</a:t>
            </a:r>
            <a:endParaRPr lang="en-US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2019570"/>
            <a:ext cx="4305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</a:t>
            </a: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MEKANİK MUAYENESİ:</a:t>
            </a:r>
            <a:endParaRPr lang="tr-TR" altLang="zh-CN" dirty="0">
              <a:solidFill>
                <a:schemeClr val="tx2"/>
              </a:solidFill>
            </a:endParaRPr>
          </a:p>
        </p:txBody>
      </p:sp>
      <p:pic>
        <p:nvPicPr>
          <p:cNvPr id="18" name="Picture 154" descr="mikrosertlik"/>
          <p:cNvPicPr>
            <a:picLocks noChangeAspect="1" noChangeArrowheads="1"/>
          </p:cNvPicPr>
          <p:nvPr/>
        </p:nvPicPr>
        <p:blipFill rotWithShape="1">
          <a:blip r:embed="rId8" cstate="print"/>
          <a:srcRect l="7294" t="8082" r="14626" b="34656"/>
          <a:stretch/>
        </p:blipFill>
        <p:spPr bwMode="auto">
          <a:xfrm>
            <a:off x="1331639" y="5320954"/>
            <a:ext cx="2052371" cy="1130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50" descr="DSCN0047"/>
          <p:cNvPicPr>
            <a:picLocks noChangeAspect="1" noChangeArrowheads="1"/>
          </p:cNvPicPr>
          <p:nvPr/>
        </p:nvPicPr>
        <p:blipFill rotWithShape="1">
          <a:blip r:embed="rId9" cstate="print"/>
          <a:srcRect l="41052"/>
          <a:stretch/>
        </p:blipFill>
        <p:spPr bwMode="auto">
          <a:xfrm>
            <a:off x="7103696" y="3531716"/>
            <a:ext cx="1446759" cy="184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51" descr="üniversalsertlik"/>
          <p:cNvPicPr>
            <a:picLocks noChangeAspect="1" noChangeArrowheads="1"/>
          </p:cNvPicPr>
          <p:nvPr/>
        </p:nvPicPr>
        <p:blipFill rotWithShape="1">
          <a:blip r:embed="rId10" cstate="print"/>
          <a:srcRect l="15108" t="12908" r="24453" b="6524"/>
          <a:stretch/>
        </p:blipFill>
        <p:spPr bwMode="auto">
          <a:xfrm>
            <a:off x="6527632" y="5589241"/>
            <a:ext cx="1152128" cy="1152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152" descr="yorulma"/>
          <p:cNvPicPr>
            <a:picLocks noChangeAspect="1" noChangeArrowheads="1"/>
          </p:cNvPicPr>
          <p:nvPr/>
        </p:nvPicPr>
        <p:blipFill rotWithShape="1">
          <a:blip r:embed="rId11" cstate="print"/>
          <a:srcRect l="38221"/>
          <a:stretch/>
        </p:blipFill>
        <p:spPr bwMode="auto">
          <a:xfrm>
            <a:off x="4932989" y="3176439"/>
            <a:ext cx="1512317" cy="183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53" descr="sürünme"/>
          <p:cNvPicPr>
            <a:picLocks noChangeAspect="1" noChangeArrowheads="1"/>
          </p:cNvPicPr>
          <p:nvPr/>
        </p:nvPicPr>
        <p:blipFill rotWithShape="1">
          <a:blip r:embed="rId12" cstate="print"/>
          <a:srcRect l="31264"/>
          <a:stretch/>
        </p:blipFill>
        <p:spPr bwMode="auto">
          <a:xfrm>
            <a:off x="4612276" y="5220543"/>
            <a:ext cx="1394126" cy="152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5" name="Rectangle 14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83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Metin Yer Tutucusu"/>
          <p:cNvSpPr txBox="1">
            <a:spLocks/>
          </p:cNvSpPr>
          <p:nvPr/>
        </p:nvSpPr>
        <p:spPr>
          <a:xfrm>
            <a:off x="3922713" y="4063082"/>
            <a:ext cx="4572000" cy="145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tr-TR" altLang="en-US" dirty="0" smtClean="0"/>
              <a:t>Daha </a:t>
            </a:r>
            <a:r>
              <a:rPr lang="tr-TR" altLang="en-US" dirty="0" smtClean="0"/>
              <a:t>detaylı </a:t>
            </a:r>
            <a:r>
              <a:rPr lang="tr-TR" altLang="en-US" dirty="0" smtClean="0"/>
              <a:t>bilgi için:                               </a:t>
            </a:r>
            <a:r>
              <a:rPr lang="tr-TR" altLang="en-US" dirty="0" smtClean="0">
                <a:hlinkClick r:id="rId2"/>
              </a:rPr>
              <a:t>http://mse.eng.marmara.edu.tr</a:t>
            </a:r>
            <a:endParaRPr lang="tr-TR" altLang="en-US" dirty="0" smtClean="0"/>
          </a:p>
        </p:txBody>
      </p:sp>
      <p:pic>
        <p:nvPicPr>
          <p:cNvPr id="9" name="3 Resim" descr="MUMF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6963"/>
            <a:ext cx="2550983" cy="242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12" name="Rectangle 11"/>
          <p:cNvSpPr/>
          <p:nvPr/>
        </p:nvSpPr>
        <p:spPr>
          <a:xfrm>
            <a:off x="2348188" y="2924944"/>
            <a:ext cx="44476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Teşekkürler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3" name="Rectangle 12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17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NEDEN 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MARMARA ÜNİV. DE METALURJİ 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 MALZEME MÜHENDİSLİĞİ?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64" y="2545739"/>
            <a:ext cx="7791772" cy="37352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 smtClean="0">
                <a:ea typeface="SimSun" pitchFamily="2" charset="-122"/>
                <a:cs typeface="Times New Roman" pitchFamily="18" charset="0"/>
              </a:rPr>
              <a:t>%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100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İNGİLİZCE 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eğitim.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Akademik kadronun çeşitliliği ve kalitesi.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Kontenjanların sınırlı olması.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Teknik seçmeli derslerin çeşitliliği.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Laboratuvar olanaklarının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çeşitliliği ve öğrencilerin kullanımına açık olması.</a:t>
            </a:r>
            <a:endParaRPr lang="tr-TR" dirty="0"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Çeşitli mühendislik bölümlerinde,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ÇİFT ANADAL ve YANDAL imkanı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Çok çeşitli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 ve geniş bir alanda 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iş imkanları.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 smtClean="0">
                <a:ea typeface="SimSun" pitchFamily="2" charset="-122"/>
                <a:cs typeface="Times New Roman" pitchFamily="18" charset="0"/>
              </a:rPr>
              <a:t>ERASMUS programı 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dahilinde yurtdışında eğitim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olanakları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Mühendislik eğitiminde MÜDEK </a:t>
            </a:r>
            <a:r>
              <a:rPr lang="tr-TR" dirty="0" smtClean="0"/>
              <a:t>akreditasyonuna sahip olması</a:t>
            </a:r>
            <a:r>
              <a:rPr lang="tr-TR" dirty="0" smtClean="0"/>
              <a:t>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57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UZMANLIK ALANLARI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358008"/>
            <a:ext cx="7791772" cy="3735288"/>
          </a:xfrm>
        </p:spPr>
        <p:txBody>
          <a:bodyPr numCol="2">
            <a:normAutofit fontScale="92500" lnSpcReduction="10000"/>
          </a:bodyPr>
          <a:lstStyle/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Elektronik </a:t>
            </a:r>
            <a:r>
              <a:rPr lang="en-US" dirty="0">
                <a:cs typeface="Arial" charset="0"/>
              </a:rPr>
              <a:t>m</a:t>
            </a:r>
            <a:r>
              <a:rPr lang="tr-TR" dirty="0">
                <a:cs typeface="Arial" charset="0"/>
              </a:rPr>
              <a:t>alzemeler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Seramik malzemeler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Polimer malzemeler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 err="1" smtClean="0">
                <a:cs typeface="Arial" charset="0"/>
              </a:rPr>
              <a:t>Biyomalzemeler</a:t>
            </a:r>
            <a:endParaRPr lang="tr-TR" dirty="0">
              <a:cs typeface="Arial" charset="0"/>
            </a:endParaRP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Nanomalzemeler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Mekanik </a:t>
            </a:r>
            <a:r>
              <a:rPr lang="en-US" dirty="0">
                <a:cs typeface="Arial" charset="0"/>
              </a:rPr>
              <a:t>m</a:t>
            </a:r>
            <a:r>
              <a:rPr lang="tr-TR" dirty="0">
                <a:cs typeface="Arial" charset="0"/>
              </a:rPr>
              <a:t>etalurji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Döküm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Isıl </a:t>
            </a:r>
            <a:r>
              <a:rPr lang="en-US" dirty="0" err="1">
                <a:cs typeface="Arial" charset="0"/>
              </a:rPr>
              <a:t>i</a:t>
            </a:r>
            <a:r>
              <a:rPr lang="tr-TR" dirty="0">
                <a:cs typeface="Arial" charset="0"/>
              </a:rPr>
              <a:t>şlem 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 smtClean="0">
                <a:cs typeface="Arial" charset="0"/>
              </a:rPr>
              <a:t>Kaplamalar</a:t>
            </a:r>
            <a:endParaRPr lang="tr-TR" dirty="0">
              <a:cs typeface="Arial" charset="0"/>
            </a:endParaRP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Kaynak </a:t>
            </a:r>
            <a:r>
              <a:rPr lang="tr-TR" dirty="0" smtClean="0">
                <a:cs typeface="Arial" charset="0"/>
              </a:rPr>
              <a:t>metalurjisi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Korozyon ve </a:t>
            </a:r>
            <a:r>
              <a:rPr lang="en-US" dirty="0">
                <a:cs typeface="Arial" charset="0"/>
              </a:rPr>
              <a:t>k</a:t>
            </a:r>
            <a:r>
              <a:rPr lang="tr-TR" dirty="0">
                <a:cs typeface="Arial" charset="0"/>
              </a:rPr>
              <a:t>orozyondan </a:t>
            </a:r>
            <a:r>
              <a:rPr lang="en-US" dirty="0">
                <a:cs typeface="Arial" charset="0"/>
              </a:rPr>
              <a:t>k</a:t>
            </a:r>
            <a:r>
              <a:rPr lang="tr-TR" dirty="0">
                <a:cs typeface="Arial" charset="0"/>
              </a:rPr>
              <a:t>oruma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İleri </a:t>
            </a:r>
            <a:r>
              <a:rPr lang="en-US" dirty="0">
                <a:cs typeface="Arial" charset="0"/>
              </a:rPr>
              <a:t>t</a:t>
            </a:r>
            <a:r>
              <a:rPr lang="tr-TR" dirty="0">
                <a:cs typeface="Arial" charset="0"/>
              </a:rPr>
              <a:t>eknoloji </a:t>
            </a:r>
            <a:r>
              <a:rPr lang="en-US" dirty="0">
                <a:cs typeface="Arial" charset="0"/>
              </a:rPr>
              <a:t>m</a:t>
            </a:r>
            <a:r>
              <a:rPr lang="tr-TR" dirty="0">
                <a:cs typeface="Arial" charset="0"/>
              </a:rPr>
              <a:t>alzemeleri 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Metal </a:t>
            </a:r>
            <a:r>
              <a:rPr lang="tr-TR" dirty="0" smtClean="0">
                <a:cs typeface="Arial" charset="0"/>
              </a:rPr>
              <a:t>ve alaşım üretimi</a:t>
            </a:r>
            <a:endParaRPr lang="tr-TR" dirty="0">
              <a:cs typeface="Arial" charset="0"/>
            </a:endParaRP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 err="1" smtClean="0">
                <a:cs typeface="Arial" charset="0"/>
              </a:rPr>
              <a:t>Kompozit</a:t>
            </a:r>
            <a:r>
              <a:rPr lang="tr-TR" dirty="0" smtClean="0">
                <a:cs typeface="Arial" charset="0"/>
              </a:rPr>
              <a:t> malzeme üretimi</a:t>
            </a:r>
            <a:endParaRPr lang="tr-TR" dirty="0">
              <a:cs typeface="Arial" charset="0"/>
            </a:endParaRP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Temel üretim süreçleri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Malzeme seçimi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Metalografi 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Kalite kontrol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Tahribatsız </a:t>
            </a:r>
            <a:r>
              <a:rPr lang="tr-TR" dirty="0" smtClean="0">
                <a:cs typeface="Arial" charset="0"/>
              </a:rPr>
              <a:t>muayene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 smtClean="0">
                <a:cs typeface="Arial" charset="0"/>
              </a:rPr>
              <a:t>Yenilenebilir enerji sistemleri</a:t>
            </a:r>
            <a:endParaRPr lang="tr-TR" dirty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32671" y="1997918"/>
            <a:ext cx="4500563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0" name="Rectangle 9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52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06" y="170361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NERELERDE ÇALIŞABİLİR?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20" y="4200255"/>
            <a:ext cx="7991561" cy="2252933"/>
          </a:xfrm>
        </p:spPr>
        <p:txBody>
          <a:bodyPr vert="horz" lIns="91440" tIns="45720" rIns="91440" bIns="45720" numCol="2" rtlCol="0" anchor="ctr">
            <a:noAutofit/>
          </a:bodyPr>
          <a:lstStyle/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</a:rPr>
              <a:t>Demir-Çelik Sanayi </a:t>
            </a:r>
            <a:r>
              <a:rPr lang="tr-TR" sz="1600" dirty="0" smtClean="0">
                <a:cs typeface="Arial" charset="0"/>
              </a:rPr>
              <a:t>                  </a:t>
            </a:r>
            <a:endParaRPr lang="tr-TR" sz="1600" dirty="0" smtClean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smtClean="0">
                <a:cs typeface="Arial" charset="0"/>
              </a:rPr>
              <a:t>Demir-Dışı </a:t>
            </a:r>
            <a:r>
              <a:rPr lang="tr-TR" sz="1600" dirty="0">
                <a:cs typeface="Arial" charset="0"/>
              </a:rPr>
              <a:t>Metal Üretim Sanayi (Aluminyum, Bakır</a:t>
            </a:r>
            <a:r>
              <a:rPr lang="tr-TR" sz="1600" dirty="0" smtClean="0">
                <a:cs typeface="Arial" charset="0"/>
              </a:rPr>
              <a:t>, vb.)</a:t>
            </a: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  <a:sym typeface="Symbol" pitchFamily="18" charset="2"/>
              </a:rPr>
              <a:t>Metal Şekillendirme ve İşleme Sanayi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</a:rPr>
              <a:t>Beyaz Eşya Sanayi </a:t>
            </a:r>
            <a:r>
              <a:rPr lang="tr-TR" sz="1600" dirty="0" smtClean="0">
                <a:cs typeface="Arial" charset="0"/>
              </a:rPr>
              <a:t>                       </a:t>
            </a:r>
            <a:endParaRPr lang="tr-TR" sz="1600" dirty="0" smtClean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smtClean="0">
                <a:cs typeface="Arial" charset="0"/>
              </a:rPr>
              <a:t>Cam</a:t>
            </a:r>
            <a:r>
              <a:rPr lang="tr-TR" sz="1600" dirty="0">
                <a:cs typeface="Arial" charset="0"/>
              </a:rPr>
              <a:t>, Seramik ve Refrakter Sanayi 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</a:rPr>
              <a:t>Döküm Sanayi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</a:rPr>
              <a:t>Savunma Sanayi 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err="1" smtClean="0">
                <a:cs typeface="Arial" charset="0"/>
              </a:rPr>
              <a:t>Nanoteknoloji</a:t>
            </a:r>
            <a:endParaRPr lang="tr-TR" sz="1600" dirty="0" smtClean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smtClean="0">
                <a:cs typeface="Arial" charset="0"/>
              </a:rPr>
              <a:t>Araştırma-Geliştirme </a:t>
            </a:r>
            <a:r>
              <a:rPr lang="tr-TR" sz="1600" dirty="0" err="1" smtClean="0">
                <a:cs typeface="Arial" charset="0"/>
              </a:rPr>
              <a:t>Lab</a:t>
            </a:r>
            <a:r>
              <a:rPr lang="tr-TR" sz="1600" dirty="0" smtClean="0">
                <a:cs typeface="Arial" charset="0"/>
              </a:rPr>
              <a:t>.</a:t>
            </a: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smtClean="0">
                <a:cs typeface="Arial" charset="0"/>
              </a:rPr>
              <a:t>Uçak ve Gemi İmalat Sanayi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 smtClean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 smtClean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 smtClean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Kaynak Malzemeleri Üretimi ve Kaynak Mühendisliği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Yüzey İşlemleri ve Kaplama Sanayi </a:t>
            </a:r>
            <a:endParaRPr lang="tr-TR" sz="1600" dirty="0" smtClean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Makine İmalat Sanayi 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Elektrik-Elektronik Malzeme Üretimi 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err="1">
                <a:solidFill>
                  <a:srgbClr val="1F497D"/>
                </a:solidFill>
                <a:cs typeface="Arial" charset="0"/>
              </a:rPr>
              <a:t>Kompozit</a:t>
            </a:r>
            <a:r>
              <a:rPr lang="tr-TR" sz="1600" dirty="0">
                <a:solidFill>
                  <a:srgbClr val="1F497D"/>
                </a:solidFill>
                <a:cs typeface="Arial" charset="0"/>
              </a:rPr>
              <a:t> Malzeme Üretimi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Manyetik ve Yarı İletken </a:t>
            </a:r>
            <a:r>
              <a:rPr lang="tr-TR" sz="1600" dirty="0" err="1">
                <a:solidFill>
                  <a:srgbClr val="1F497D"/>
                </a:solidFill>
                <a:cs typeface="Arial" charset="0"/>
              </a:rPr>
              <a:t>Malz</a:t>
            </a:r>
            <a:r>
              <a:rPr lang="tr-TR" sz="1600" dirty="0">
                <a:solidFill>
                  <a:srgbClr val="1F497D"/>
                </a:solidFill>
                <a:cs typeface="Arial" charset="0"/>
              </a:rPr>
              <a:t>. Üretimi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Otomotiv ve Otomotiv Yan </a:t>
            </a:r>
            <a:r>
              <a:rPr lang="tr-TR" sz="1600" dirty="0" smtClean="0">
                <a:solidFill>
                  <a:srgbClr val="1F497D"/>
                </a:solidFill>
                <a:cs typeface="Arial" charset="0"/>
              </a:rPr>
              <a:t>Sanayi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Polimer ve Plastik Teknolojisi 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Kalite Kontrol ve Gözetim Şirketleri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err="1">
                <a:solidFill>
                  <a:srgbClr val="1F497D"/>
                </a:solidFill>
                <a:cs typeface="Arial" charset="0"/>
              </a:rPr>
              <a:t>Biomedikal</a:t>
            </a:r>
            <a:r>
              <a:rPr lang="tr-TR" sz="1600" dirty="0">
                <a:solidFill>
                  <a:srgbClr val="1F497D"/>
                </a:solidFill>
                <a:cs typeface="Arial" charset="0"/>
              </a:rPr>
              <a:t> Malzeme Üretimi 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760801" y="1997918"/>
            <a:ext cx="4029186" cy="4455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685800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9" name="Rectangle 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02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60" y="458016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MEZUNLARIMIZ NERELERDE ÇALIŞIYOR?</a:t>
            </a:r>
            <a:endParaRPr lang="en-GB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32671" y="1997918"/>
            <a:ext cx="4500563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630291">
            <a:off x="1142321" y="4505025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İSDEMİR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396721">
            <a:off x="4859315" y="2224663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GENERAL ELECTRIC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892440">
            <a:off x="795503" y="1895566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TÜRK HAVA YOLLARI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0683335">
            <a:off x="4276190" y="3632965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OYAK-RENAULT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104761">
            <a:off x="7057682" y="4193173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DAF TIRSAN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427133">
            <a:off x="6936340" y="2090494"/>
            <a:ext cx="187055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ASSAN ALÜMİNYUM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1128513">
            <a:off x="2684126" y="2783416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GEDİK HOLDİNG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0776193">
            <a:off x="6577446" y="3264933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DIGICOM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553880">
            <a:off x="2878941" y="1915127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TAI-TUSAŞ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0631848">
            <a:off x="755395" y="3186146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FORD OTOSAN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20865674">
            <a:off x="3253865" y="5373512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KROMAN ÇELİK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2108938">
            <a:off x="7018971" y="5232245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KOSGEB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490318">
            <a:off x="742483" y="5969321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BOSCH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11"/>
          <p:cNvSpPr txBox="1"/>
          <p:nvPr/>
        </p:nvSpPr>
        <p:spPr>
          <a:xfrm rot="20683335">
            <a:off x="4917297" y="4802623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ERDEMİR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20776193">
            <a:off x="5316199" y="5555681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ÇOLAKOĞLU</a:t>
            </a:r>
          </a:p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METALURJİ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 rot="1378467">
            <a:off x="2596720" y="4192406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ARÇELİK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rot="909230">
            <a:off x="7203399" y="6100081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ŞİŞECAM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27" name="Rectangle 2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8"/>
          <p:cNvSpPr txBox="1"/>
          <p:nvPr/>
        </p:nvSpPr>
        <p:spPr>
          <a:xfrm rot="21442829">
            <a:off x="1239907" y="5298331"/>
            <a:ext cx="178190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TÜBİTAK-MAM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7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TARİHÇE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791772" cy="37352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 smtClean="0"/>
              <a:t>Marmara </a:t>
            </a:r>
            <a:r>
              <a:rPr lang="tr-TR" altLang="zh-CN" dirty="0"/>
              <a:t>Üniversitesi’nde Metalurji ve Malzeme Mühendisliği Bölümü 1997 yılında Bölüm kurucumuz Prof. Dr. Ömer  Z. CEBECİ, (Emekli) tarafından Malzeme Bilimi ve Üretim Metalurjisi Anabilim Dallarının faaliyete geçmesi ile </a:t>
            </a:r>
            <a:r>
              <a:rPr lang="tr-TR" altLang="zh-CN" dirty="0" smtClean="0"/>
              <a:t>kurulmuştur.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 smtClean="0"/>
              <a:t>2000-2001 </a:t>
            </a:r>
            <a:r>
              <a:rPr lang="tr-TR" altLang="zh-CN" dirty="0"/>
              <a:t>Eğitim-öğretim yılında lisans düzeyinde eğitime başlanmıştır. </a:t>
            </a:r>
            <a:endParaRPr lang="tr-TR" altLang="zh-CN" dirty="0" smtClean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 smtClean="0"/>
              <a:t>2003-2004 </a:t>
            </a:r>
            <a:r>
              <a:rPr lang="tr-TR" altLang="zh-CN" dirty="0"/>
              <a:t>Eğitim-öğretim yılında Metalurji ve Malzeme Mühendisliği Bölümü Yüksek Lisans programı </a:t>
            </a:r>
            <a:r>
              <a:rPr lang="tr-TR" altLang="zh-CN" dirty="0" smtClean="0"/>
              <a:t>açılmıştır.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dirty="0" smtClean="0"/>
              <a:t>2009-2010 </a:t>
            </a:r>
            <a:r>
              <a:rPr lang="tr-TR" dirty="0"/>
              <a:t>Eğitim-öğretim yılında Metalurji ve Malzeme Mühendisliği Bölümü Doktora programı açılmıştır.</a:t>
            </a:r>
          </a:p>
          <a:p>
            <a:pPr algn="just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7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AKADEMİK VE İDARİ PERSONEL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069926"/>
            <a:ext cx="7791772" cy="4311402"/>
          </a:xfrm>
        </p:spPr>
        <p:txBody>
          <a:bodyPr numCol="1">
            <a:normAutofit lnSpcReduction="10000"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sz="2400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AKADEMİK  PERSONEL</a:t>
            </a:r>
            <a:r>
              <a:rPr lang="tr-TR" altLang="zh-CN" sz="2400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tr-TR" altLang="zh-CN" sz="2400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/>
              <a:t>4</a:t>
            </a:r>
            <a:r>
              <a:rPr lang="tr-TR" altLang="zh-CN" kern="0" dirty="0" smtClean="0"/>
              <a:t> Profesör (+2 Emekli Kısmi </a:t>
            </a:r>
            <a:r>
              <a:rPr lang="tr-TR" altLang="zh-CN" kern="0" dirty="0" smtClean="0"/>
              <a:t>Zamanlı </a:t>
            </a:r>
            <a:r>
              <a:rPr lang="tr-TR" altLang="zh-CN" kern="0" dirty="0" smtClean="0"/>
              <a:t>Profesör) </a:t>
            </a:r>
            <a:endParaRPr lang="tr-TR" altLang="zh-CN" kern="0" dirty="0"/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/>
              <a:t>1 Doçent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/>
              <a:t>3 Dr. Öğretim Üyesi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/>
              <a:t>1 Dr. Öğretim Görevlisi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/>
              <a:t>1 Dr. Araştırma Görevlisi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/>
              <a:t>7 Araştırma Görevlisi </a:t>
            </a:r>
            <a:endParaRPr lang="tr-TR" altLang="zh-CN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2400" kern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sz="2400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İDARİ PERSONEL:</a:t>
            </a:r>
            <a:endParaRPr lang="tr-TR" altLang="zh-CN" sz="2400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 smtClean="0"/>
              <a:t>1 Bölüm </a:t>
            </a:r>
            <a:r>
              <a:rPr lang="tr-TR" altLang="zh-CN" kern="0" dirty="0"/>
              <a:t>Sekreteri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 smtClean="0"/>
              <a:t>1 Tekniker</a:t>
            </a:r>
            <a:endParaRPr lang="tr-TR" altLang="zh-CN" kern="0" dirty="0"/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endParaRPr lang="tr-TR" dirty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32671" y="1997918"/>
            <a:ext cx="4500563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9" name="Rectangle 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3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AKADEMİK PERSONEL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060848"/>
            <a:ext cx="788987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ÖĞRETİM ÜYELERİ: </a:t>
            </a:r>
            <a:endParaRPr lang="tr-TR" altLang="zh-CN" sz="1800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Prof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. Dr. Arif Nihat GÜLLÜOĞLU </a:t>
            </a:r>
            <a:r>
              <a:rPr lang="tr-TR" altLang="zh-CN" sz="1800" kern="0" dirty="0">
                <a:solidFill>
                  <a:schemeClr val="tx2"/>
                </a:solidFill>
              </a:rPr>
              <a:t>→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 Malzeme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Bilimi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AbD.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Prof. Dr. Engin Ziya ERKMEN </a:t>
            </a:r>
            <a:r>
              <a:rPr lang="tr-TR" altLang="zh-CN" sz="1800" kern="0" dirty="0" smtClean="0">
                <a:solidFill>
                  <a:schemeClr val="tx2"/>
                </a:solidFill>
              </a:rPr>
              <a:t>→</a:t>
            </a:r>
            <a:r>
              <a:rPr lang="tr-TR" altLang="zh-CN" sz="1800" b="1" kern="0" dirty="0" smtClean="0">
                <a:solidFill>
                  <a:schemeClr val="tx2"/>
                </a:solidFill>
              </a:rPr>
              <a:t>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Prof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. Dr. Recep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ARTIR →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Bölüm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Başkanı &amp; Malzeme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Prof. Dr. Cevat SARIOĞLU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→ Üretim 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Prof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. Dr. Altan TÜRKELİ </a:t>
            </a:r>
            <a:r>
              <a:rPr lang="tr-TR" altLang="zh-CN" sz="1800" kern="0" dirty="0">
                <a:solidFill>
                  <a:schemeClr val="tx2"/>
                </a:solidFill>
              </a:rPr>
              <a:t>→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Emekli, Kısmi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zamanlı</a:t>
            </a:r>
            <a:endParaRPr lang="tr-TR" altLang="zh-CN" sz="1800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Prof. Dr. Ersan KALAFATOĞLU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→ Emekli, Kısmi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zamanlı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Doç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. Dr. Serdar AKTAŞ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→ Üretim 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Dr.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Öğr. 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Üyesi Seval GENÇ </a:t>
            </a:r>
            <a:r>
              <a:rPr lang="tr-TR" altLang="zh-CN" sz="1800" kern="0" dirty="0">
                <a:solidFill>
                  <a:schemeClr val="tx2"/>
                </a:solidFill>
              </a:rPr>
              <a:t>→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sz="1800" b="1" kern="0" dirty="0">
                <a:solidFill>
                  <a:schemeClr val="tx2"/>
                </a:solidFill>
                <a:latin typeface="+mn-lt"/>
              </a:rPr>
              <a:t>B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ölüm Başkan Yrd.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&amp; Malzeme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Dr.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Öğr. 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Üyesi Hüseyin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ADANIR </a:t>
            </a:r>
            <a:r>
              <a:rPr lang="tr-TR" altLang="zh-CN" sz="1800" kern="0" dirty="0">
                <a:solidFill>
                  <a:schemeClr val="tx2"/>
                </a:solidFill>
              </a:rPr>
              <a:t>→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sz="1800" b="1" kern="0" dirty="0">
                <a:solidFill>
                  <a:schemeClr val="tx2"/>
                </a:solidFill>
                <a:latin typeface="+mn-lt"/>
              </a:rPr>
              <a:t>B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ölüm Bşk Yrd.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&amp; Malzeme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Dr.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Öğr. Üyesi  Mehmet Masum Tünçay </a:t>
            </a:r>
            <a:r>
              <a:rPr lang="tr-TR" altLang="zh-CN" sz="1800" kern="0" dirty="0" smtClean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Malzeme Bilimi AbD.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9" name="Rectangle 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66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6278</TotalTime>
  <Words>1385</Words>
  <Application>Microsoft Office PowerPoint</Application>
  <PresentationFormat>Ekran Gösterisi (4:3)</PresentationFormat>
  <Paragraphs>380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41" baseType="lpstr">
      <vt:lpstr>Arial Unicode MS</vt:lpstr>
      <vt:lpstr>돋움</vt:lpstr>
      <vt:lpstr>굴림</vt:lpstr>
      <vt:lpstr>SimSun</vt:lpstr>
      <vt:lpstr>Arial</vt:lpstr>
      <vt:lpstr>Arial Black</vt:lpstr>
      <vt:lpstr>Franklin Gothic Book</vt:lpstr>
      <vt:lpstr>HY견고딕</vt:lpstr>
      <vt:lpstr>华文楷体</vt:lpstr>
      <vt:lpstr>Symbol</vt:lpstr>
      <vt:lpstr>Times New Roman</vt:lpstr>
      <vt:lpstr>Webdings</vt:lpstr>
      <vt:lpstr>Wingdings</vt:lpstr>
      <vt:lpstr>Crop</vt:lpstr>
      <vt:lpstr>PowerPoint Sunusu</vt:lpstr>
      <vt:lpstr>METALURJİ VE MALZEME MÜHENDİSLİĞİ NEDİR?</vt:lpstr>
      <vt:lpstr>NEDEN MARMARA ÜNİV. DE METALURJİ VE MALZEME MÜHENDİSLİĞİ?</vt:lpstr>
      <vt:lpstr>METALURJİ VE MALZEME MÜH. UZMANLIK ALANLARI</vt:lpstr>
      <vt:lpstr>METALURJİ VE MALZEME MÜH. NERELERDE ÇALIŞABİLİR?</vt:lpstr>
      <vt:lpstr>METALURJİ VE MALZEME MÜH. MEZUNLARIMIZ NERELERDE ÇALIŞIYOR?</vt:lpstr>
      <vt:lpstr>METALURJİ VE MALZEME MÜH. TARİHÇE</vt:lpstr>
      <vt:lpstr>METALURJİ VE MALZEME MÜH. AKADEMİK VE İDARİ PERSONEL</vt:lpstr>
      <vt:lpstr>METALURJİ VE MALZEME MÜH. AKADEMİK PERSONEL</vt:lpstr>
      <vt:lpstr>METALURJİ VE MALZEME MÜH. AKADEMİK VE İDARİ PERSONEL</vt:lpstr>
      <vt:lpstr>METALURJİ VE MALZEME MÜH. YERLEŞİM VE FİZİKİ KONUM</vt:lpstr>
      <vt:lpstr>METALURJİ VE MALZEME MÜH. MÜFREDAT  1/2</vt:lpstr>
      <vt:lpstr>METALURJİ VE MALZEME MÜH. MÜFREDAT  2/2</vt:lpstr>
      <vt:lpstr>METALURJİ VE MALZEME MÜH. TEKNİK SEÇMELİ DERSLER</vt:lpstr>
      <vt:lpstr>METALURJİ VE MALZEME MÜH. LABORATUVAR VE DERSLİKLER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PowerPoint Sunusu</vt:lpstr>
    </vt:vector>
  </TitlesOfParts>
  <Company>marmara üniversitesi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Tanıtım</dc:title>
  <dc:creator>Arif N Güllüoğlu</dc:creator>
  <cp:lastModifiedBy>User</cp:lastModifiedBy>
  <cp:revision>760</cp:revision>
  <dcterms:created xsi:type="dcterms:W3CDTF">2005-04-21T15:44:45Z</dcterms:created>
  <dcterms:modified xsi:type="dcterms:W3CDTF">2020-06-18T10:57:00Z</dcterms:modified>
</cp:coreProperties>
</file>